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notesSlides/notesSlide11.xml" ContentType="application/vnd.openxmlformats-officedocument.presentationml.notesSlide+xml"/>
  <Override PartName="/ppt/tags/tag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5.xml" ContentType="application/vnd.openxmlformats-officedocument.presentationml.tags+xml"/>
  <Override PartName="/ppt/notesSlides/notesSlide17.xml" ContentType="application/vnd.openxmlformats-officedocument.presentationml.notesSlide+xml"/>
  <Override PartName="/ppt/tags/tag6.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7.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8.xml" ContentType="application/vnd.openxmlformats-officedocument.presentationml.tags+xml"/>
  <Override PartName="/ppt/notesSlides/notesSlide24.xml" ContentType="application/vnd.openxmlformats-officedocument.presentationml.notesSlide+xml"/>
  <Override PartName="/ppt/tags/tag9.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10.xml" ContentType="application/vnd.openxmlformats-officedocument.presentationml.tags+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3"/>
  </p:notesMasterIdLst>
  <p:handoutMasterIdLst>
    <p:handoutMasterId r:id="rId34"/>
  </p:handoutMasterIdLst>
  <p:sldIdLst>
    <p:sldId id="256" r:id="rId2"/>
    <p:sldId id="258" r:id="rId3"/>
    <p:sldId id="259" r:id="rId4"/>
    <p:sldId id="260" r:id="rId5"/>
    <p:sldId id="279" r:id="rId6"/>
    <p:sldId id="261" r:id="rId7"/>
    <p:sldId id="262" r:id="rId8"/>
    <p:sldId id="280" r:id="rId9"/>
    <p:sldId id="282" r:id="rId10"/>
    <p:sldId id="283" r:id="rId11"/>
    <p:sldId id="267" r:id="rId12"/>
    <p:sldId id="268" r:id="rId13"/>
    <p:sldId id="284" r:id="rId14"/>
    <p:sldId id="285" r:id="rId15"/>
    <p:sldId id="269" r:id="rId16"/>
    <p:sldId id="286" r:id="rId17"/>
    <p:sldId id="270" r:id="rId18"/>
    <p:sldId id="277" r:id="rId19"/>
    <p:sldId id="287" r:id="rId20"/>
    <p:sldId id="271" r:id="rId21"/>
    <p:sldId id="288" r:id="rId22"/>
    <p:sldId id="272" r:id="rId23"/>
    <p:sldId id="273" r:id="rId24"/>
    <p:sldId id="274" r:id="rId25"/>
    <p:sldId id="275" r:id="rId26"/>
    <p:sldId id="289" r:id="rId27"/>
    <p:sldId id="281" r:id="rId28"/>
    <p:sldId id="290" r:id="rId29"/>
    <p:sldId id="278" r:id="rId30"/>
    <p:sldId id="291" r:id="rId31"/>
    <p:sldId id="276" r:id="rId32"/>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59B15F-CF1A-54E9-8CC7-703072247ABB}" v="41" dt="2026-11-01T01:11:11.4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8" autoAdjust="0"/>
  </p:normalViewPr>
  <p:slideViewPr>
    <p:cSldViewPr>
      <p:cViewPr varScale="1">
        <p:scale>
          <a:sx n="105" d="100"/>
          <a:sy n="105" d="100"/>
        </p:scale>
        <p:origin x="564" y="60"/>
      </p:cViewPr>
      <p:guideLst>
        <p:guide orient="horz" pos="2160"/>
        <p:guide pos="3840"/>
      </p:guideLst>
    </p:cSldViewPr>
  </p:slideViewPr>
  <p:outlineViewPr>
    <p:cViewPr>
      <p:scale>
        <a:sx n="33" d="100"/>
        <a:sy n="33" d="100"/>
      </p:scale>
      <p:origin x="0" y="1350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nius Cross" userId="S::jbcross@jbcrossconstructionlaw.com::a405daed-e0df-4c8c-95a4-bb7b07365200" providerId="AD" clId="Web-{EB59B15F-CF1A-54E9-8CC7-703072247ABB}"/>
    <pc:docChg chg="mod addSld delSld modSld addMainMaster delMainMaster modMainMaster setSldSz">
      <pc:chgData name="Junius Cross" userId="S::jbcross@jbcrossconstructionlaw.com::a405daed-e0df-4c8c-95a4-bb7b07365200" providerId="AD" clId="Web-{EB59B15F-CF1A-54E9-8CC7-703072247ABB}" dt="2026-11-01T01:24:18.871" v="44"/>
      <pc:docMkLst>
        <pc:docMk/>
      </pc:docMkLst>
      <pc:sldChg chg="addSp delSp modSp mod modTransition setBg modClrScheme chgLayout">
        <pc:chgData name="Junius Cross" userId="S::jbcross@jbcrossconstructionlaw.com::a405daed-e0df-4c8c-95a4-bb7b07365200" providerId="AD" clId="Web-{EB59B15F-CF1A-54E9-8CC7-703072247ABB}" dt="2026-11-01T01:01:35.091" v="41"/>
        <pc:sldMkLst>
          <pc:docMk/>
          <pc:sldMk cId="0" sldId="256"/>
        </pc:sldMkLst>
        <pc:spChg chg="del mod replId">
          <ac:chgData name="Junius Cross" userId="S::jbcross@jbcrossconstructionlaw.com::a405daed-e0df-4c8c-95a4-bb7b07365200" providerId="AD" clId="Web-{EB59B15F-CF1A-54E9-8CC7-703072247ABB}" dt="2026-11-01T01:01:23.356" v="40"/>
          <ac:spMkLst>
            <pc:docMk/>
            <pc:sldMk cId="0" sldId="256"/>
            <ac:spMk id="2" creationId="{00000000-0000-0000-0000-000000000000}"/>
          </ac:spMkLst>
        </pc:spChg>
        <pc:spChg chg="mod ord">
          <ac:chgData name="Junius Cross" userId="S::jbcross@jbcrossconstructionlaw.com::a405daed-e0df-4c8c-95a4-bb7b07365200" providerId="AD" clId="Web-{EB59B15F-CF1A-54E9-8CC7-703072247ABB}" dt="2026-11-01T01:01:35.091" v="41"/>
          <ac:spMkLst>
            <pc:docMk/>
            <pc:sldMk cId="0" sldId="256"/>
            <ac:spMk id="2050"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56"/>
            <ac:spMk id="2051"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56"/>
            <ac:spMk id="2052"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56"/>
            <ac:spMk id="2053"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56"/>
            <ac:spMk id="2054"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56"/>
            <ac:spMk id="2056"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56"/>
            <ac:spMk id="2057"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56"/>
            <ac:spMk id="2058"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56"/>
            <ac:spMk id="2059" creationId="{00000000-0000-0000-0000-000000000000}"/>
          </ac:spMkLst>
        </pc:spChg>
      </pc:sldChg>
      <pc:sldChg chg="modSp add del modNotes">
        <pc:chgData name="Junius Cross" userId="S::jbcross@jbcrossconstructionlaw.com::a405daed-e0df-4c8c-95a4-bb7b07365200" providerId="AD" clId="Web-{EB59B15F-CF1A-54E9-8CC7-703072247ABB}" dt="2026-11-01T01:01:35.091" v="41"/>
        <pc:sldMkLst>
          <pc:docMk/>
          <pc:sldMk cId="0" sldId="258"/>
        </pc:sldMkLst>
        <pc:spChg chg="ord">
          <ac:chgData name="Junius Cross" userId="S::jbcross@jbcrossconstructionlaw.com::a405daed-e0df-4c8c-95a4-bb7b07365200" providerId="AD" clId="Web-{EB59B15F-CF1A-54E9-8CC7-703072247ABB}" dt="2026-11-01T01:01:35.091" v="41"/>
          <ac:spMkLst>
            <pc:docMk/>
            <pc:sldMk cId="0" sldId="258"/>
            <ac:spMk id="5122" creationId="{00000000-0000-0000-0000-000000000000}"/>
          </ac:spMkLst>
        </pc:spChg>
        <pc:spChg chg="mod">
          <ac:chgData name="Junius Cross" userId="S::jbcross@jbcrossconstructionlaw.com::a405daed-e0df-4c8c-95a4-bb7b07365200" providerId="AD" clId="Web-{EB59B15F-CF1A-54E9-8CC7-703072247ABB}" dt="2026-11-01T00:42:40.279" v="0"/>
          <ac:spMkLst>
            <pc:docMk/>
            <pc:sldMk cId="0" sldId="258"/>
            <ac:spMk id="5123" creationId="{00000000-0000-0000-0000-000000000000}"/>
          </ac:spMkLst>
        </pc:spChg>
        <pc:spChg chg="mod">
          <ac:chgData name="Junius Cross" userId="S::jbcross@jbcrossconstructionlaw.com::a405daed-e0df-4c8c-95a4-bb7b07365200" providerId="AD" clId="Web-{EB59B15F-CF1A-54E9-8CC7-703072247ABB}" dt="2026-11-01T01:01:35.091" v="41"/>
          <ac:spMkLst>
            <pc:docMk/>
            <pc:sldMk cId="0" sldId="258"/>
            <ac:spMk id="5129" creationId="{00000000-0000-0000-0000-000000000000}"/>
          </ac:spMkLst>
        </pc:spChg>
        <pc:spChg chg="mod">
          <ac:chgData name="Junius Cross" userId="S::jbcross@jbcrossconstructionlaw.com::a405daed-e0df-4c8c-95a4-bb7b07365200" providerId="AD" clId="Web-{EB59B15F-CF1A-54E9-8CC7-703072247ABB}" dt="2026-11-01T01:01:35.091" v="41"/>
          <ac:spMkLst>
            <pc:docMk/>
            <pc:sldMk cId="0" sldId="258"/>
            <ac:spMk id="5134" creationId="{00000000-0000-0000-0000-000000000000}"/>
          </ac:spMkLst>
        </pc:spChg>
        <pc:spChg chg="mod">
          <ac:chgData name="Junius Cross" userId="S::jbcross@jbcrossconstructionlaw.com::a405daed-e0df-4c8c-95a4-bb7b07365200" providerId="AD" clId="Web-{EB59B15F-CF1A-54E9-8CC7-703072247ABB}" dt="2026-11-01T01:01:35.091" v="41"/>
          <ac:spMkLst>
            <pc:docMk/>
            <pc:sldMk cId="0" sldId="258"/>
            <ac:spMk id="5139" creationId="{00000000-0000-0000-0000-000000000000}"/>
          </ac:spMkLst>
        </pc:spChg>
        <pc:spChg chg="mod">
          <ac:chgData name="Junius Cross" userId="S::jbcross@jbcrossconstructionlaw.com::a405daed-e0df-4c8c-95a4-bb7b07365200" providerId="AD" clId="Web-{EB59B15F-CF1A-54E9-8CC7-703072247ABB}" dt="2026-11-01T01:01:35.091" v="41"/>
          <ac:spMkLst>
            <pc:docMk/>
            <pc:sldMk cId="0" sldId="258"/>
            <ac:spMk id="5144" creationId="{00000000-0000-0000-0000-000000000000}"/>
          </ac:spMkLst>
        </pc:spChg>
      </pc:sldChg>
      <pc:sldChg chg="addSp delSp modSp mod modTransition setBg modClrScheme chgLayout modNotes">
        <pc:chgData name="Junius Cross" userId="S::jbcross@jbcrossconstructionlaw.com::a405daed-e0df-4c8c-95a4-bb7b07365200" providerId="AD" clId="Web-{EB59B15F-CF1A-54E9-8CC7-703072247ABB}" dt="2026-11-01T01:01:35.091" v="41"/>
        <pc:sldMkLst>
          <pc:docMk/>
          <pc:sldMk cId="0" sldId="259"/>
        </pc:sldMkLst>
        <pc:spChg chg="mod replId">
          <ac:chgData name="Junius Cross" userId="S::jbcross@jbcrossconstructionlaw.com::a405daed-e0df-4c8c-95a4-bb7b07365200" providerId="AD" clId="Web-{EB59B15F-CF1A-54E9-8CC7-703072247ABB}" dt="2026-11-01T01:01:23.075" v="39"/>
          <ac:spMkLst>
            <pc:docMk/>
            <pc:sldMk cId="0" sldId="259"/>
            <ac:spMk id="2" creationId="{00000000-0000-0000-0000-000000000000}"/>
          </ac:spMkLst>
        </pc:spChg>
        <pc:spChg chg="del">
          <ac:chgData name="Junius Cross" userId="S::jbcross@jbcrossconstructionlaw.com::a405daed-e0df-4c8c-95a4-bb7b07365200" providerId="AD" clId="Web-{EB59B15F-CF1A-54E9-8CC7-703072247ABB}" dt="2026-11-01T01:01:23.356" v="40"/>
          <ac:spMkLst>
            <pc:docMk/>
            <pc:sldMk cId="0" sldId="259"/>
            <ac:spMk id="5" creationId="{00000000-0000-0000-0000-000000000000}"/>
          </ac:spMkLst>
        </pc:spChg>
        <pc:spChg chg="mod ord">
          <ac:chgData name="Junius Cross" userId="S::jbcross@jbcrossconstructionlaw.com::a405daed-e0df-4c8c-95a4-bb7b07365200" providerId="AD" clId="Web-{EB59B15F-CF1A-54E9-8CC7-703072247ABB}" dt="2026-11-01T01:01:35.091" v="41"/>
          <ac:spMkLst>
            <pc:docMk/>
            <pc:sldMk cId="0" sldId="259"/>
            <ac:spMk id="6146"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59"/>
            <ac:spMk id="6148"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59"/>
            <ac:spMk id="6149"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59"/>
            <ac:spMk id="6150"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59"/>
            <ac:spMk id="6151"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59"/>
            <ac:spMk id="6152"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59"/>
            <ac:spMk id="6153"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59"/>
            <ac:spMk id="6154"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59"/>
            <ac:spMk id="6155" creationId="{00000000-0000-0000-0000-000000000000}"/>
          </ac:spMkLst>
        </pc:spChg>
      </pc:sldChg>
      <pc:sldChg chg="addSp delSp modSp mod modTransition setBg modClrScheme chgLayout modNotes">
        <pc:chgData name="Junius Cross" userId="S::jbcross@jbcrossconstructionlaw.com::a405daed-e0df-4c8c-95a4-bb7b07365200" providerId="AD" clId="Web-{EB59B15F-CF1A-54E9-8CC7-703072247ABB}" dt="2026-11-01T01:01:35.091" v="41"/>
        <pc:sldMkLst>
          <pc:docMk/>
          <pc:sldMk cId="0" sldId="260"/>
        </pc:sldMkLst>
        <pc:spChg chg="del mod">
          <ac:chgData name="Junius Cross" userId="S::jbcross@jbcrossconstructionlaw.com::a405daed-e0df-4c8c-95a4-bb7b07365200" providerId="AD" clId="Web-{EB59B15F-CF1A-54E9-8CC7-703072247ABB}" dt="2026-11-01T01:01:23.356" v="40"/>
          <ac:spMkLst>
            <pc:docMk/>
            <pc:sldMk cId="0" sldId="260"/>
            <ac:spMk id="7171" creationId="{00000000-0000-0000-0000-000000000000}"/>
          </ac:spMkLst>
        </pc:spChg>
        <pc:spChg chg="mod ord">
          <ac:chgData name="Junius Cross" userId="S::jbcross@jbcrossconstructionlaw.com::a405daed-e0df-4c8c-95a4-bb7b07365200" providerId="AD" clId="Web-{EB59B15F-CF1A-54E9-8CC7-703072247ABB}" dt="2026-11-01T01:01:35.091" v="41"/>
          <ac:spMkLst>
            <pc:docMk/>
            <pc:sldMk cId="0" sldId="260"/>
            <ac:spMk id="8196"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60"/>
            <ac:spMk id="8197"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60"/>
            <ac:spMk id="8198"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60"/>
            <ac:spMk id="8199"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60"/>
            <ac:spMk id="8200"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60"/>
            <ac:spMk id="8201"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60"/>
            <ac:spMk id="8202"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60"/>
            <ac:spMk id="8203"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60"/>
            <ac:spMk id="8204" creationId="{00000000-0000-0000-0000-000000000000}"/>
          </ac:spMkLst>
        </pc:spChg>
      </pc:sldChg>
      <pc:sldChg chg="addSp delSp modSp mod modTransition setBg modClrScheme chgLayout modNotes">
        <pc:chgData name="Junius Cross" userId="S::jbcross@jbcrossconstructionlaw.com::a405daed-e0df-4c8c-95a4-bb7b07365200" providerId="AD" clId="Web-{EB59B15F-CF1A-54E9-8CC7-703072247ABB}" dt="2026-11-01T01:01:35.091" v="41"/>
        <pc:sldMkLst>
          <pc:docMk/>
          <pc:sldMk cId="0" sldId="261"/>
        </pc:sldMkLst>
        <pc:spChg chg="del">
          <ac:chgData name="Junius Cross" userId="S::jbcross@jbcrossconstructionlaw.com::a405daed-e0df-4c8c-95a4-bb7b07365200" providerId="AD" clId="Web-{EB59B15F-CF1A-54E9-8CC7-703072247ABB}" dt="2026-11-01T01:01:23.356" v="40"/>
          <ac:spMkLst>
            <pc:docMk/>
            <pc:sldMk cId="0" sldId="261"/>
            <ac:spMk id="8195" creationId="{00000000-0000-0000-0000-000000000000}"/>
          </ac:spMkLst>
        </pc:spChg>
        <pc:spChg chg="mod ord">
          <ac:chgData name="Junius Cross" userId="S::jbcross@jbcrossconstructionlaw.com::a405daed-e0df-4c8c-95a4-bb7b07365200" providerId="AD" clId="Web-{EB59B15F-CF1A-54E9-8CC7-703072247ABB}" dt="2026-11-01T01:01:35.091" v="41"/>
          <ac:spMkLst>
            <pc:docMk/>
            <pc:sldMk cId="0" sldId="261"/>
            <ac:spMk id="10244"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61"/>
            <ac:spMk id="10245"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61"/>
            <ac:spMk id="10246"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61"/>
            <ac:spMk id="10247"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61"/>
            <ac:spMk id="10248"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61"/>
            <ac:spMk id="10249"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61"/>
            <ac:spMk id="10250"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61"/>
            <ac:spMk id="10251"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61"/>
            <ac:spMk id="10252" creationId="{00000000-0000-0000-0000-000000000000}"/>
          </ac:spMkLst>
        </pc:spChg>
      </pc:sldChg>
      <pc:sldChg chg="addSp delSp modSp mod modTransition setBg modClrScheme chgLayout modNotes">
        <pc:chgData name="Junius Cross" userId="S::jbcross@jbcrossconstructionlaw.com::a405daed-e0df-4c8c-95a4-bb7b07365200" providerId="AD" clId="Web-{EB59B15F-CF1A-54E9-8CC7-703072247ABB}" dt="2026-11-01T01:01:35.091" v="41"/>
        <pc:sldMkLst>
          <pc:docMk/>
          <pc:sldMk cId="0" sldId="262"/>
        </pc:sldMkLst>
        <pc:spChg chg="del mod">
          <ac:chgData name="Junius Cross" userId="S::jbcross@jbcrossconstructionlaw.com::a405daed-e0df-4c8c-95a4-bb7b07365200" providerId="AD" clId="Web-{EB59B15F-CF1A-54E9-8CC7-703072247ABB}" dt="2026-11-01T01:01:23.356" v="40"/>
          <ac:spMkLst>
            <pc:docMk/>
            <pc:sldMk cId="0" sldId="262"/>
            <ac:spMk id="9219" creationId="{00000000-0000-0000-0000-000000000000}"/>
          </ac:spMkLst>
        </pc:spChg>
        <pc:spChg chg="mod ord">
          <ac:chgData name="Junius Cross" userId="S::jbcross@jbcrossconstructionlaw.com::a405daed-e0df-4c8c-95a4-bb7b07365200" providerId="AD" clId="Web-{EB59B15F-CF1A-54E9-8CC7-703072247ABB}" dt="2026-11-01T01:01:35.091" v="41"/>
          <ac:spMkLst>
            <pc:docMk/>
            <pc:sldMk cId="0" sldId="262"/>
            <ac:spMk id="12292"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62"/>
            <ac:spMk id="12294"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62"/>
            <ac:spMk id="12295"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62"/>
            <ac:spMk id="12296"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62"/>
            <ac:spMk id="12297"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62"/>
            <ac:spMk id="12298"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62"/>
            <ac:spMk id="12299"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62"/>
            <ac:spMk id="12300"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62"/>
            <ac:spMk id="12301" creationId="{00000000-0000-0000-0000-000000000000}"/>
          </ac:spMkLst>
        </pc:spChg>
      </pc:sldChg>
      <pc:sldChg chg="modSp add del modNotes">
        <pc:chgData name="Junius Cross" userId="S::jbcross@jbcrossconstructionlaw.com::a405daed-e0df-4c8c-95a4-bb7b07365200" providerId="AD" clId="Web-{EB59B15F-CF1A-54E9-8CC7-703072247ABB}" dt="2026-11-01T01:24:18.871" v="44"/>
        <pc:sldMkLst>
          <pc:docMk/>
          <pc:sldMk cId="0" sldId="267"/>
        </pc:sldMkLst>
        <pc:spChg chg="mod ord">
          <ac:chgData name="Junius Cross" userId="S::jbcross@jbcrossconstructionlaw.com::a405daed-e0df-4c8c-95a4-bb7b07365200" providerId="AD" clId="Web-{EB59B15F-CF1A-54E9-8CC7-703072247ABB}" dt="2026-11-01T01:01:35.091" v="41"/>
          <ac:spMkLst>
            <pc:docMk/>
            <pc:sldMk cId="0" sldId="267"/>
            <ac:spMk id="29698" creationId="{00000000-0000-0000-0000-000000000000}"/>
          </ac:spMkLst>
        </pc:spChg>
        <pc:spChg chg="mod">
          <ac:chgData name="Junius Cross" userId="S::jbcross@jbcrossconstructionlaw.com::a405daed-e0df-4c8c-95a4-bb7b07365200" providerId="AD" clId="Web-{EB59B15F-CF1A-54E9-8CC7-703072247ABB}" dt="2026-11-01T00:42:40.279" v="0"/>
          <ac:spMkLst>
            <pc:docMk/>
            <pc:sldMk cId="0" sldId="267"/>
            <ac:spMk id="29699" creationId="{00000000-0000-0000-0000-000000000000}"/>
          </ac:spMkLst>
        </pc:spChg>
        <pc:spChg chg="mod">
          <ac:chgData name="Junius Cross" userId="S::jbcross@jbcrossconstructionlaw.com::a405daed-e0df-4c8c-95a4-bb7b07365200" providerId="AD" clId="Web-{EB59B15F-CF1A-54E9-8CC7-703072247ABB}" dt="2026-11-01T01:24:18.871" v="44"/>
          <ac:spMkLst>
            <pc:docMk/>
            <pc:sldMk cId="0" sldId="267"/>
            <ac:spMk id="29700" creationId="{00000000-0000-0000-0000-000000000000}"/>
          </ac:spMkLst>
        </pc:spChg>
      </pc:sldChg>
      <pc:sldChg chg="modSp add del modNotes">
        <pc:chgData name="Junius Cross" userId="S::jbcross@jbcrossconstructionlaw.com::a405daed-e0df-4c8c-95a4-bb7b07365200" providerId="AD" clId="Web-{EB59B15F-CF1A-54E9-8CC7-703072247ABB}" dt="2026-11-01T01:24:18.871" v="44"/>
        <pc:sldMkLst>
          <pc:docMk/>
          <pc:sldMk cId="0" sldId="268"/>
        </pc:sldMkLst>
        <pc:spChg chg="mod ord">
          <ac:chgData name="Junius Cross" userId="S::jbcross@jbcrossconstructionlaw.com::a405daed-e0df-4c8c-95a4-bb7b07365200" providerId="AD" clId="Web-{EB59B15F-CF1A-54E9-8CC7-703072247ABB}" dt="2026-11-01T01:01:35.091" v="41"/>
          <ac:spMkLst>
            <pc:docMk/>
            <pc:sldMk cId="0" sldId="268"/>
            <ac:spMk id="30722" creationId="{00000000-0000-0000-0000-000000000000}"/>
          </ac:spMkLst>
        </pc:spChg>
        <pc:spChg chg="mod">
          <ac:chgData name="Junius Cross" userId="S::jbcross@jbcrossconstructionlaw.com::a405daed-e0df-4c8c-95a4-bb7b07365200" providerId="AD" clId="Web-{EB59B15F-CF1A-54E9-8CC7-703072247ABB}" dt="2026-11-01T00:42:40.279" v="0"/>
          <ac:spMkLst>
            <pc:docMk/>
            <pc:sldMk cId="0" sldId="268"/>
            <ac:spMk id="30723" creationId="{00000000-0000-0000-0000-000000000000}"/>
          </ac:spMkLst>
        </pc:spChg>
        <pc:spChg chg="mod">
          <ac:chgData name="Junius Cross" userId="S::jbcross@jbcrossconstructionlaw.com::a405daed-e0df-4c8c-95a4-bb7b07365200" providerId="AD" clId="Web-{EB59B15F-CF1A-54E9-8CC7-703072247ABB}" dt="2026-11-01T01:24:18.871" v="44"/>
          <ac:spMkLst>
            <pc:docMk/>
            <pc:sldMk cId="0" sldId="268"/>
            <ac:spMk id="30724" creationId="{00000000-0000-0000-0000-000000000000}"/>
          </ac:spMkLst>
        </pc:spChg>
      </pc:sldChg>
      <pc:sldChg chg="modSp add del modNotes">
        <pc:chgData name="Junius Cross" userId="S::jbcross@jbcrossconstructionlaw.com::a405daed-e0df-4c8c-95a4-bb7b07365200" providerId="AD" clId="Web-{EB59B15F-CF1A-54E9-8CC7-703072247ABB}" dt="2026-11-01T01:24:18.871" v="44"/>
        <pc:sldMkLst>
          <pc:docMk/>
          <pc:sldMk cId="0" sldId="269"/>
        </pc:sldMkLst>
        <pc:spChg chg="mod ord">
          <ac:chgData name="Junius Cross" userId="S::jbcross@jbcrossconstructionlaw.com::a405daed-e0df-4c8c-95a4-bb7b07365200" providerId="AD" clId="Web-{EB59B15F-CF1A-54E9-8CC7-703072247ABB}" dt="2026-11-01T01:01:35.091" v="41"/>
          <ac:spMkLst>
            <pc:docMk/>
            <pc:sldMk cId="0" sldId="269"/>
            <ac:spMk id="31746" creationId="{00000000-0000-0000-0000-000000000000}"/>
          </ac:spMkLst>
        </pc:spChg>
        <pc:spChg chg="mod">
          <ac:chgData name="Junius Cross" userId="S::jbcross@jbcrossconstructionlaw.com::a405daed-e0df-4c8c-95a4-bb7b07365200" providerId="AD" clId="Web-{EB59B15F-CF1A-54E9-8CC7-703072247ABB}" dt="2026-11-01T00:42:40.279" v="0"/>
          <ac:spMkLst>
            <pc:docMk/>
            <pc:sldMk cId="0" sldId="269"/>
            <ac:spMk id="31747" creationId="{00000000-0000-0000-0000-000000000000}"/>
          </ac:spMkLst>
        </pc:spChg>
        <pc:spChg chg="mod">
          <ac:chgData name="Junius Cross" userId="S::jbcross@jbcrossconstructionlaw.com::a405daed-e0df-4c8c-95a4-bb7b07365200" providerId="AD" clId="Web-{EB59B15F-CF1A-54E9-8CC7-703072247ABB}" dt="2026-11-01T01:24:18.871" v="44"/>
          <ac:spMkLst>
            <pc:docMk/>
            <pc:sldMk cId="0" sldId="269"/>
            <ac:spMk id="31748" creationId="{00000000-0000-0000-0000-000000000000}"/>
          </ac:spMkLst>
        </pc:spChg>
        <pc:spChg chg="mod">
          <ac:chgData name="Junius Cross" userId="S::jbcross@jbcrossconstructionlaw.com::a405daed-e0df-4c8c-95a4-bb7b07365200" providerId="AD" clId="Web-{EB59B15F-CF1A-54E9-8CC7-703072247ABB}" dt="2026-11-01T01:01:35.091" v="41"/>
          <ac:spMkLst>
            <pc:docMk/>
            <pc:sldMk cId="0" sldId="269"/>
            <ac:spMk id="31762" creationId="{00000000-0000-0000-0000-000000000000}"/>
          </ac:spMkLst>
        </pc:spChg>
      </pc:sldChg>
      <pc:sldChg chg="modSp add del modNotes">
        <pc:chgData name="Junius Cross" userId="S::jbcross@jbcrossconstructionlaw.com::a405daed-e0df-4c8c-95a4-bb7b07365200" providerId="AD" clId="Web-{EB59B15F-CF1A-54E9-8CC7-703072247ABB}" dt="2026-11-01T01:24:18.871" v="44"/>
        <pc:sldMkLst>
          <pc:docMk/>
          <pc:sldMk cId="0" sldId="270"/>
        </pc:sldMkLst>
        <pc:spChg chg="ord">
          <ac:chgData name="Junius Cross" userId="S::jbcross@jbcrossconstructionlaw.com::a405daed-e0df-4c8c-95a4-bb7b07365200" providerId="AD" clId="Web-{EB59B15F-CF1A-54E9-8CC7-703072247ABB}" dt="2026-11-01T01:01:35.091" v="41"/>
          <ac:spMkLst>
            <pc:docMk/>
            <pc:sldMk cId="0" sldId="270"/>
            <ac:spMk id="36866" creationId="{00000000-0000-0000-0000-000000000000}"/>
          </ac:spMkLst>
        </pc:spChg>
        <pc:spChg chg="mod">
          <ac:chgData name="Junius Cross" userId="S::jbcross@jbcrossconstructionlaw.com::a405daed-e0df-4c8c-95a4-bb7b07365200" providerId="AD" clId="Web-{EB59B15F-CF1A-54E9-8CC7-703072247ABB}" dt="2026-11-01T00:42:40.279" v="0"/>
          <ac:spMkLst>
            <pc:docMk/>
            <pc:sldMk cId="0" sldId="270"/>
            <ac:spMk id="36867" creationId="{00000000-0000-0000-0000-000000000000}"/>
          </ac:spMkLst>
        </pc:spChg>
        <pc:spChg chg="mod">
          <ac:chgData name="Junius Cross" userId="S::jbcross@jbcrossconstructionlaw.com::a405daed-e0df-4c8c-95a4-bb7b07365200" providerId="AD" clId="Web-{EB59B15F-CF1A-54E9-8CC7-703072247ABB}" dt="2026-11-01T01:24:18.871" v="44"/>
          <ac:spMkLst>
            <pc:docMk/>
            <pc:sldMk cId="0" sldId="270"/>
            <ac:spMk id="36868" creationId="{00000000-0000-0000-0000-000000000000}"/>
          </ac:spMkLst>
        </pc:spChg>
      </pc:sldChg>
      <pc:sldChg chg="modSp add del modNotes">
        <pc:chgData name="Junius Cross" userId="S::jbcross@jbcrossconstructionlaw.com::a405daed-e0df-4c8c-95a4-bb7b07365200" providerId="AD" clId="Web-{EB59B15F-CF1A-54E9-8CC7-703072247ABB}" dt="2026-11-01T01:24:18.871" v="44"/>
        <pc:sldMkLst>
          <pc:docMk/>
          <pc:sldMk cId="0" sldId="271"/>
        </pc:sldMkLst>
        <pc:spChg chg="ord">
          <ac:chgData name="Junius Cross" userId="S::jbcross@jbcrossconstructionlaw.com::a405daed-e0df-4c8c-95a4-bb7b07365200" providerId="AD" clId="Web-{EB59B15F-CF1A-54E9-8CC7-703072247ABB}" dt="2026-11-01T01:01:35.091" v="41"/>
          <ac:spMkLst>
            <pc:docMk/>
            <pc:sldMk cId="0" sldId="271"/>
            <ac:spMk id="38914" creationId="{00000000-0000-0000-0000-000000000000}"/>
          </ac:spMkLst>
        </pc:spChg>
        <pc:spChg chg="mod">
          <ac:chgData name="Junius Cross" userId="S::jbcross@jbcrossconstructionlaw.com::a405daed-e0df-4c8c-95a4-bb7b07365200" providerId="AD" clId="Web-{EB59B15F-CF1A-54E9-8CC7-703072247ABB}" dt="2026-11-01T00:42:40.279" v="0"/>
          <ac:spMkLst>
            <pc:docMk/>
            <pc:sldMk cId="0" sldId="271"/>
            <ac:spMk id="38915" creationId="{00000000-0000-0000-0000-000000000000}"/>
          </ac:spMkLst>
        </pc:spChg>
        <pc:spChg chg="mod">
          <ac:chgData name="Junius Cross" userId="S::jbcross@jbcrossconstructionlaw.com::a405daed-e0df-4c8c-95a4-bb7b07365200" providerId="AD" clId="Web-{EB59B15F-CF1A-54E9-8CC7-703072247ABB}" dt="2026-11-01T01:24:18.871" v="44"/>
          <ac:spMkLst>
            <pc:docMk/>
            <pc:sldMk cId="0" sldId="271"/>
            <ac:spMk id="38916" creationId="{00000000-0000-0000-0000-000000000000}"/>
          </ac:spMkLst>
        </pc:spChg>
      </pc:sldChg>
      <pc:sldChg chg="modSp add del modNotes">
        <pc:chgData name="Junius Cross" userId="S::jbcross@jbcrossconstructionlaw.com::a405daed-e0df-4c8c-95a4-bb7b07365200" providerId="AD" clId="Web-{EB59B15F-CF1A-54E9-8CC7-703072247ABB}" dt="2026-11-01T01:24:18.871" v="44"/>
        <pc:sldMkLst>
          <pc:docMk/>
          <pc:sldMk cId="0" sldId="272"/>
        </pc:sldMkLst>
        <pc:spChg chg="mod">
          <ac:chgData name="Junius Cross" userId="S::jbcross@jbcrossconstructionlaw.com::a405daed-e0df-4c8c-95a4-bb7b07365200" providerId="AD" clId="Web-{EB59B15F-CF1A-54E9-8CC7-703072247ABB}" dt="2026-11-01T00:42:40.279" v="0"/>
          <ac:spMkLst>
            <pc:docMk/>
            <pc:sldMk cId="0" sldId="272"/>
            <ac:spMk id="19459" creationId="{00000000-0000-0000-0000-000000000000}"/>
          </ac:spMkLst>
        </pc:spChg>
        <pc:spChg chg="mod ord">
          <ac:chgData name="Junius Cross" userId="S::jbcross@jbcrossconstructionlaw.com::a405daed-e0df-4c8c-95a4-bb7b07365200" providerId="AD" clId="Web-{EB59B15F-CF1A-54E9-8CC7-703072247ABB}" dt="2026-11-01T01:01:35.091" v="41"/>
          <ac:spMkLst>
            <pc:docMk/>
            <pc:sldMk cId="0" sldId="272"/>
            <ac:spMk id="40962" creationId="{00000000-0000-0000-0000-000000000000}"/>
          </ac:spMkLst>
        </pc:spChg>
        <pc:spChg chg="mod">
          <ac:chgData name="Junius Cross" userId="S::jbcross@jbcrossconstructionlaw.com::a405daed-e0df-4c8c-95a4-bb7b07365200" providerId="AD" clId="Web-{EB59B15F-CF1A-54E9-8CC7-703072247ABB}" dt="2026-11-01T01:24:18.871" v="44"/>
          <ac:spMkLst>
            <pc:docMk/>
            <pc:sldMk cId="0" sldId="272"/>
            <ac:spMk id="40964" creationId="{00000000-0000-0000-0000-000000000000}"/>
          </ac:spMkLst>
        </pc:spChg>
      </pc:sldChg>
      <pc:sldChg chg="addSp delSp modSp mod modTransition setBg modClrScheme chgLayout">
        <pc:chgData name="Junius Cross" userId="S::jbcross@jbcrossconstructionlaw.com::a405daed-e0df-4c8c-95a4-bb7b07365200" providerId="AD" clId="Web-{EB59B15F-CF1A-54E9-8CC7-703072247ABB}" dt="2026-11-01T01:24:18.871" v="44"/>
        <pc:sldMkLst>
          <pc:docMk/>
          <pc:sldMk cId="0" sldId="273"/>
        </pc:sldMkLst>
        <pc:spChg chg="del mod">
          <ac:chgData name="Junius Cross" userId="S::jbcross@jbcrossconstructionlaw.com::a405daed-e0df-4c8c-95a4-bb7b07365200" providerId="AD" clId="Web-{EB59B15F-CF1A-54E9-8CC7-703072247ABB}" dt="2026-11-01T01:01:23.356" v="40"/>
          <ac:spMkLst>
            <pc:docMk/>
            <pc:sldMk cId="0" sldId="273"/>
            <ac:spMk id="20483" creationId="{00000000-0000-0000-0000-000000000000}"/>
          </ac:spMkLst>
        </pc:spChg>
        <pc:spChg chg="mod ord">
          <ac:chgData name="Junius Cross" userId="S::jbcross@jbcrossconstructionlaw.com::a405daed-e0df-4c8c-95a4-bb7b07365200" providerId="AD" clId="Web-{EB59B15F-CF1A-54E9-8CC7-703072247ABB}" dt="2026-11-01T01:01:35.091" v="41"/>
          <ac:spMkLst>
            <pc:docMk/>
            <pc:sldMk cId="0" sldId="273"/>
            <ac:spMk id="43010"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73"/>
            <ac:spMk id="43011" creationId="{00000000-0000-0000-0000-000000000000}"/>
          </ac:spMkLst>
        </pc:spChg>
        <pc:spChg chg="mod">
          <ac:chgData name="Junius Cross" userId="S::jbcross@jbcrossconstructionlaw.com::a405daed-e0df-4c8c-95a4-bb7b07365200" providerId="AD" clId="Web-{EB59B15F-CF1A-54E9-8CC7-703072247ABB}" dt="2026-11-01T01:24:18.871" v="44"/>
          <ac:spMkLst>
            <pc:docMk/>
            <pc:sldMk cId="0" sldId="273"/>
            <ac:spMk id="43012"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73"/>
            <ac:spMk id="43018"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73"/>
            <ac:spMk id="43019"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73"/>
            <ac:spMk id="43020"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73"/>
            <ac:spMk id="43025"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73"/>
            <ac:spMk id="43027"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73"/>
            <ac:spMk id="43034"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73"/>
            <ac:spMk id="43036" creationId="{00000000-0000-0000-0000-000000000000}"/>
          </ac:spMkLst>
        </pc:spChg>
      </pc:sldChg>
      <pc:sldChg chg="modSp add del modNotes">
        <pc:chgData name="Junius Cross" userId="S::jbcross@jbcrossconstructionlaw.com::a405daed-e0df-4c8c-95a4-bb7b07365200" providerId="AD" clId="Web-{EB59B15F-CF1A-54E9-8CC7-703072247ABB}" dt="2026-11-01T01:24:18.871" v="44"/>
        <pc:sldMkLst>
          <pc:docMk/>
          <pc:sldMk cId="0" sldId="274"/>
        </pc:sldMkLst>
        <pc:spChg chg="mod ord">
          <ac:chgData name="Junius Cross" userId="S::jbcross@jbcrossconstructionlaw.com::a405daed-e0df-4c8c-95a4-bb7b07365200" providerId="AD" clId="Web-{EB59B15F-CF1A-54E9-8CC7-703072247ABB}" dt="2026-11-01T01:01:35.091" v="41"/>
          <ac:spMkLst>
            <pc:docMk/>
            <pc:sldMk cId="0" sldId="274"/>
            <ac:spMk id="44034" creationId="{00000000-0000-0000-0000-000000000000}"/>
          </ac:spMkLst>
        </pc:spChg>
        <pc:spChg chg="mod">
          <ac:chgData name="Junius Cross" userId="S::jbcross@jbcrossconstructionlaw.com::a405daed-e0df-4c8c-95a4-bb7b07365200" providerId="AD" clId="Web-{EB59B15F-CF1A-54E9-8CC7-703072247ABB}" dt="2026-11-01T00:42:59.529" v="1"/>
          <ac:spMkLst>
            <pc:docMk/>
            <pc:sldMk cId="0" sldId="274"/>
            <ac:spMk id="44035" creationId="{00000000-0000-0000-0000-000000000000}"/>
          </ac:spMkLst>
        </pc:spChg>
        <pc:spChg chg="mod">
          <ac:chgData name="Junius Cross" userId="S::jbcross@jbcrossconstructionlaw.com::a405daed-e0df-4c8c-95a4-bb7b07365200" providerId="AD" clId="Web-{EB59B15F-CF1A-54E9-8CC7-703072247ABB}" dt="2026-11-01T01:24:18.871" v="44"/>
          <ac:spMkLst>
            <pc:docMk/>
            <pc:sldMk cId="0" sldId="274"/>
            <ac:spMk id="44036" creationId="{00000000-0000-0000-0000-000000000000}"/>
          </ac:spMkLst>
        </pc:spChg>
      </pc:sldChg>
      <pc:sldChg chg="modSp add del modNotes">
        <pc:chgData name="Junius Cross" userId="S::jbcross@jbcrossconstructionlaw.com::a405daed-e0df-4c8c-95a4-bb7b07365200" providerId="AD" clId="Web-{EB59B15F-CF1A-54E9-8CC7-703072247ABB}" dt="2026-11-01T01:24:18.871" v="44"/>
        <pc:sldMkLst>
          <pc:docMk/>
          <pc:sldMk cId="0" sldId="275"/>
        </pc:sldMkLst>
        <pc:spChg chg="mod ord">
          <ac:chgData name="Junius Cross" userId="S::jbcross@jbcrossconstructionlaw.com::a405daed-e0df-4c8c-95a4-bb7b07365200" providerId="AD" clId="Web-{EB59B15F-CF1A-54E9-8CC7-703072247ABB}" dt="2026-11-01T01:01:35.091" v="41"/>
          <ac:spMkLst>
            <pc:docMk/>
            <pc:sldMk cId="0" sldId="275"/>
            <ac:spMk id="47106" creationId="{00000000-0000-0000-0000-000000000000}"/>
          </ac:spMkLst>
        </pc:spChg>
        <pc:spChg chg="mod">
          <ac:chgData name="Junius Cross" userId="S::jbcross@jbcrossconstructionlaw.com::a405daed-e0df-4c8c-95a4-bb7b07365200" providerId="AD" clId="Web-{EB59B15F-CF1A-54E9-8CC7-703072247ABB}" dt="2026-11-01T00:42:40.279" v="0"/>
          <ac:spMkLst>
            <pc:docMk/>
            <pc:sldMk cId="0" sldId="275"/>
            <ac:spMk id="47107" creationId="{00000000-0000-0000-0000-000000000000}"/>
          </ac:spMkLst>
        </pc:spChg>
        <pc:spChg chg="mod">
          <ac:chgData name="Junius Cross" userId="S::jbcross@jbcrossconstructionlaw.com::a405daed-e0df-4c8c-95a4-bb7b07365200" providerId="AD" clId="Web-{EB59B15F-CF1A-54E9-8CC7-703072247ABB}" dt="2026-11-01T01:24:18.871" v="44"/>
          <ac:spMkLst>
            <pc:docMk/>
            <pc:sldMk cId="0" sldId="275"/>
            <ac:spMk id="47108" creationId="{00000000-0000-0000-0000-000000000000}"/>
          </ac:spMkLst>
        </pc:spChg>
      </pc:sldChg>
      <pc:sldChg chg="modSp add del modNotes">
        <pc:chgData name="Junius Cross" userId="S::jbcross@jbcrossconstructionlaw.com::a405daed-e0df-4c8c-95a4-bb7b07365200" providerId="AD" clId="Web-{EB59B15F-CF1A-54E9-8CC7-703072247ABB}" dt="2026-11-01T01:24:18.871" v="44"/>
        <pc:sldMkLst>
          <pc:docMk/>
          <pc:sldMk cId="0" sldId="276"/>
        </pc:sldMkLst>
        <pc:spChg chg="mod ord">
          <ac:chgData name="Junius Cross" userId="S::jbcross@jbcrossconstructionlaw.com::a405daed-e0df-4c8c-95a4-bb7b07365200" providerId="AD" clId="Web-{EB59B15F-CF1A-54E9-8CC7-703072247ABB}" dt="2026-11-01T01:01:35.091" v="41"/>
          <ac:spMkLst>
            <pc:docMk/>
            <pc:sldMk cId="0" sldId="276"/>
            <ac:spMk id="64514" creationId="{00000000-0000-0000-0000-000000000000}"/>
          </ac:spMkLst>
        </pc:spChg>
        <pc:spChg chg="mod">
          <ac:chgData name="Junius Cross" userId="S::jbcross@jbcrossconstructionlaw.com::a405daed-e0df-4c8c-95a4-bb7b07365200" providerId="AD" clId="Web-{EB59B15F-CF1A-54E9-8CC7-703072247ABB}" dt="2026-11-01T00:42:40.279" v="0"/>
          <ac:spMkLst>
            <pc:docMk/>
            <pc:sldMk cId="0" sldId="276"/>
            <ac:spMk id="64515" creationId="{00000000-0000-0000-0000-000000000000}"/>
          </ac:spMkLst>
        </pc:spChg>
        <pc:spChg chg="mod">
          <ac:chgData name="Junius Cross" userId="S::jbcross@jbcrossconstructionlaw.com::a405daed-e0df-4c8c-95a4-bb7b07365200" providerId="AD" clId="Web-{EB59B15F-CF1A-54E9-8CC7-703072247ABB}" dt="2026-11-01T01:24:18.871" v="44"/>
          <ac:spMkLst>
            <pc:docMk/>
            <pc:sldMk cId="0" sldId="276"/>
            <ac:spMk id="64525" creationId="{00000000-0000-0000-0000-000000000000}"/>
          </ac:spMkLst>
        </pc:spChg>
      </pc:sldChg>
      <pc:sldChg chg="modSp add del">
        <pc:chgData name="Junius Cross" userId="S::jbcross@jbcrossconstructionlaw.com::a405daed-e0df-4c8c-95a4-bb7b07365200" providerId="AD" clId="Web-{EB59B15F-CF1A-54E9-8CC7-703072247ABB}" dt="2026-11-01T01:24:18.871" v="44"/>
        <pc:sldMkLst>
          <pc:docMk/>
          <pc:sldMk cId="0" sldId="277"/>
        </pc:sldMkLst>
        <pc:spChg chg="mod ord">
          <ac:chgData name="Junius Cross" userId="S::jbcross@jbcrossconstructionlaw.com::a405daed-e0df-4c8c-95a4-bb7b07365200" providerId="AD" clId="Web-{EB59B15F-CF1A-54E9-8CC7-703072247ABB}" dt="2026-11-01T01:01:35.091" v="41"/>
          <ac:spMkLst>
            <pc:docMk/>
            <pc:sldMk cId="0" sldId="277"/>
            <ac:spMk id="66564" creationId="{00000000-0000-0000-0000-000000000000}"/>
          </ac:spMkLst>
        </pc:spChg>
        <pc:spChg chg="mod">
          <ac:chgData name="Junius Cross" userId="S::jbcross@jbcrossconstructionlaw.com::a405daed-e0df-4c8c-95a4-bb7b07365200" providerId="AD" clId="Web-{EB59B15F-CF1A-54E9-8CC7-703072247ABB}" dt="2026-11-01T01:24:18.871" v="44"/>
          <ac:spMkLst>
            <pc:docMk/>
            <pc:sldMk cId="0" sldId="277"/>
            <ac:spMk id="66568" creationId="{00000000-0000-0000-0000-000000000000}"/>
          </ac:spMkLst>
        </pc:spChg>
      </pc:sldChg>
      <pc:sldChg chg="addSp delSp modSp mod modTransition setBg modClrScheme chgLayout">
        <pc:chgData name="Junius Cross" userId="S::jbcross@jbcrossconstructionlaw.com::a405daed-e0df-4c8c-95a4-bb7b07365200" providerId="AD" clId="Web-{EB59B15F-CF1A-54E9-8CC7-703072247ABB}" dt="2026-11-01T01:24:18.871" v="44"/>
        <pc:sldMkLst>
          <pc:docMk/>
          <pc:sldMk cId="0" sldId="278"/>
        </pc:sldMkLst>
        <pc:spChg chg="del mod">
          <ac:chgData name="Junius Cross" userId="S::jbcross@jbcrossconstructionlaw.com::a405daed-e0df-4c8c-95a4-bb7b07365200" providerId="AD" clId="Web-{EB59B15F-CF1A-54E9-8CC7-703072247ABB}" dt="2026-11-01T01:01:23.356" v="40"/>
          <ac:spMkLst>
            <pc:docMk/>
            <pc:sldMk cId="0" sldId="278"/>
            <ac:spMk id="23555" creationId="{00000000-0000-0000-0000-000000000000}"/>
          </ac:spMkLst>
        </pc:spChg>
        <pc:spChg chg="mod ord">
          <ac:chgData name="Junius Cross" userId="S::jbcross@jbcrossconstructionlaw.com::a405daed-e0df-4c8c-95a4-bb7b07365200" providerId="AD" clId="Web-{EB59B15F-CF1A-54E9-8CC7-703072247ABB}" dt="2026-11-01T01:01:35.091" v="41"/>
          <ac:spMkLst>
            <pc:docMk/>
            <pc:sldMk cId="0" sldId="278"/>
            <ac:spMk id="69634"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78"/>
            <ac:spMk id="69635" creationId="{00000000-0000-0000-0000-000000000000}"/>
          </ac:spMkLst>
        </pc:spChg>
        <pc:spChg chg="add mod">
          <ac:chgData name="Junius Cross" userId="S::jbcross@jbcrossconstructionlaw.com::a405daed-e0df-4c8c-95a4-bb7b07365200" providerId="AD" clId="Web-{EB59B15F-CF1A-54E9-8CC7-703072247ABB}" dt="2026-11-01T01:24:18.871" v="44"/>
          <ac:spMkLst>
            <pc:docMk/>
            <pc:sldMk cId="0" sldId="278"/>
            <ac:spMk id="69636"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78"/>
            <ac:spMk id="69641"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78"/>
            <ac:spMk id="69642"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78"/>
            <ac:spMk id="69645"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78"/>
            <ac:spMk id="69648"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78"/>
            <ac:spMk id="69653"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78"/>
            <ac:spMk id="69654" creationId="{00000000-0000-0000-0000-000000000000}"/>
          </ac:spMkLst>
        </pc:spChg>
      </pc:sldChg>
      <pc:sldChg chg="addSp delSp modSp mod modTransition setBg modClrScheme chgLayout modNotes">
        <pc:chgData name="Junius Cross" userId="S::jbcross@jbcrossconstructionlaw.com::a405daed-e0df-4c8c-95a4-bb7b07365200" providerId="AD" clId="Web-{EB59B15F-CF1A-54E9-8CC7-703072247ABB}" dt="2026-11-01T01:01:35.091" v="41"/>
        <pc:sldMkLst>
          <pc:docMk/>
          <pc:sldMk cId="0" sldId="279"/>
        </pc:sldMkLst>
        <pc:spChg chg="mod ord">
          <ac:chgData name="Junius Cross" userId="S::jbcross@jbcrossconstructionlaw.com::a405daed-e0df-4c8c-95a4-bb7b07365200" providerId="AD" clId="Web-{EB59B15F-CF1A-54E9-8CC7-703072247ABB}" dt="2026-11-01T01:01:35.091" v="41"/>
          <ac:spMkLst>
            <pc:docMk/>
            <pc:sldMk cId="0" sldId="279"/>
            <ac:spMk id="8196"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79"/>
            <ac:spMk id="8197"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79"/>
            <ac:spMk id="8198"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79"/>
            <ac:spMk id="8199"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79"/>
            <ac:spMk id="8200"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79"/>
            <ac:spMk id="8201"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79"/>
            <ac:spMk id="8202"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79"/>
            <ac:spMk id="8203"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79"/>
            <ac:spMk id="8204"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79"/>
            <ac:spMk id="8205" creationId="{00000000-0000-0000-0000-000000000000}"/>
          </ac:spMkLst>
        </pc:spChg>
      </pc:sldChg>
      <pc:sldChg chg="addSp delSp modSp mod modTransition setBg modClrScheme chgLayout">
        <pc:chgData name="Junius Cross" userId="S::jbcross@jbcrossconstructionlaw.com::a405daed-e0df-4c8c-95a4-bb7b07365200" providerId="AD" clId="Web-{EB59B15F-CF1A-54E9-8CC7-703072247ABB}" dt="2026-11-01T01:01:35.091" v="41"/>
        <pc:sldMkLst>
          <pc:docMk/>
          <pc:sldMk cId="0" sldId="280"/>
        </pc:sldMkLst>
        <pc:spChg chg="mod ord">
          <ac:chgData name="Junius Cross" userId="S::jbcross@jbcrossconstructionlaw.com::a405daed-e0df-4c8c-95a4-bb7b07365200" providerId="AD" clId="Web-{EB59B15F-CF1A-54E9-8CC7-703072247ABB}" dt="2026-11-01T01:01:35.091" v="41"/>
          <ac:spMkLst>
            <pc:docMk/>
            <pc:sldMk cId="0" sldId="280"/>
            <ac:spMk id="5" creationId="{00000000-0000-0000-0000-000000000000}"/>
          </ac:spMkLst>
        </pc:spChg>
        <pc:spChg chg="del mod">
          <ac:chgData name="Junius Cross" userId="S::jbcross@jbcrossconstructionlaw.com::a405daed-e0df-4c8c-95a4-bb7b07365200" providerId="AD" clId="Web-{EB59B15F-CF1A-54E9-8CC7-703072247ABB}" dt="2026-11-01T00:46:01.185" v="30"/>
          <ac:spMkLst>
            <pc:docMk/>
            <pc:sldMk cId="0" sldId="280"/>
            <ac:spMk id="6"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80"/>
            <ac:spMk id="7"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80"/>
            <ac:spMk id="9"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80"/>
            <ac:spMk id="11"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80"/>
            <ac:spMk id="19"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80"/>
            <ac:spMk id="20"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80"/>
            <ac:spMk id="21"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80"/>
            <ac:spMk id="24"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80"/>
            <ac:spMk id="25"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80"/>
            <ac:spMk id="27" creationId="{00000000-0000-0000-0000-000000000000}"/>
          </ac:spMkLst>
        </pc:spChg>
        <pc:spChg chg="add">
          <ac:chgData name="Junius Cross" userId="S::jbcross@jbcrossconstructionlaw.com::a405daed-e0df-4c8c-95a4-bb7b07365200" providerId="AD" clId="Web-{EB59B15F-CF1A-54E9-8CC7-703072247ABB}" dt="2026-11-01T01:01:23.356" v="40"/>
          <ac:spMkLst>
            <pc:docMk/>
            <pc:sldMk cId="0" sldId="280"/>
            <ac:spMk id="30" creationId="{00000000-0000-0000-0000-000000000000}"/>
          </ac:spMkLst>
        </pc:spChg>
      </pc:sldChg>
      <pc:sldChg chg="modSp add">
        <pc:chgData name="Junius Cross" userId="S::jbcross@jbcrossconstructionlaw.com::a405daed-e0df-4c8c-95a4-bb7b07365200" providerId="AD" clId="Web-{EB59B15F-CF1A-54E9-8CC7-703072247ABB}" dt="2026-11-01T01:24:18.871" v="44"/>
        <pc:sldMkLst>
          <pc:docMk/>
          <pc:sldMk cId="0" sldId="281"/>
        </pc:sldMkLst>
        <pc:spChg chg="mod">
          <ac:chgData name="Junius Cross" userId="S::jbcross@jbcrossconstructionlaw.com::a405daed-e0df-4c8c-95a4-bb7b07365200" providerId="AD" clId="Web-{EB59B15F-CF1A-54E9-8CC7-703072247ABB}" dt="2026-11-01T01:11:11.448" v="43"/>
          <ac:spMkLst>
            <pc:docMk/>
            <pc:sldMk cId="0" sldId="281"/>
            <ac:spMk id="47106" creationId="{00000000-0000-0000-0000-000000000000}"/>
          </ac:spMkLst>
        </pc:spChg>
        <pc:spChg chg="mod">
          <ac:chgData name="Junius Cross" userId="S::jbcross@jbcrossconstructionlaw.com::a405daed-e0df-4c8c-95a4-bb7b07365200" providerId="AD" clId="Web-{EB59B15F-CF1A-54E9-8CC7-703072247ABB}" dt="2026-11-01T01:24:18.871" v="44"/>
          <ac:spMkLst>
            <pc:docMk/>
            <pc:sldMk cId="0" sldId="281"/>
            <ac:spMk id="47108" creationId="{00000000-0000-0000-0000-000000000000}"/>
          </ac:spMkLst>
        </pc:spChg>
      </pc:sldChg>
      <pc:sldChg chg="add">
        <pc:chgData name="Junius Cross" userId="S::jbcross@jbcrossconstructionlaw.com::a405daed-e0df-4c8c-95a4-bb7b07365200" providerId="AD" clId="Web-{EB59B15F-CF1A-54E9-8CC7-703072247ABB}" dt="2026-11-01T01:24:18.871" v="44"/>
        <pc:sldMkLst>
          <pc:docMk/>
          <pc:sldMk cId="0" sldId="282"/>
        </pc:sldMkLst>
      </pc:sldChg>
      <pc:sldChg chg="add">
        <pc:chgData name="Junius Cross" userId="S::jbcross@jbcrossconstructionlaw.com::a405daed-e0df-4c8c-95a4-bb7b07365200" providerId="AD" clId="Web-{EB59B15F-CF1A-54E9-8CC7-703072247ABB}" dt="2026-11-01T01:24:18.871" v="44"/>
        <pc:sldMkLst>
          <pc:docMk/>
          <pc:sldMk cId="0" sldId="283"/>
        </pc:sldMkLst>
      </pc:sldChg>
      <pc:sldChg chg="add">
        <pc:chgData name="Junius Cross" userId="S::jbcross@jbcrossconstructionlaw.com::a405daed-e0df-4c8c-95a4-bb7b07365200" providerId="AD" clId="Web-{EB59B15F-CF1A-54E9-8CC7-703072247ABB}" dt="2026-11-01T01:24:18.871" v="44"/>
        <pc:sldMkLst>
          <pc:docMk/>
          <pc:sldMk cId="0" sldId="284"/>
        </pc:sldMkLst>
      </pc:sldChg>
      <pc:sldChg chg="add">
        <pc:chgData name="Junius Cross" userId="S::jbcross@jbcrossconstructionlaw.com::a405daed-e0df-4c8c-95a4-bb7b07365200" providerId="AD" clId="Web-{EB59B15F-CF1A-54E9-8CC7-703072247ABB}" dt="2026-11-01T01:24:18.871" v="44"/>
        <pc:sldMkLst>
          <pc:docMk/>
          <pc:sldMk cId="0" sldId="285"/>
        </pc:sldMkLst>
      </pc:sldChg>
      <pc:sldChg chg="add">
        <pc:chgData name="Junius Cross" userId="S::jbcross@jbcrossconstructionlaw.com::a405daed-e0df-4c8c-95a4-bb7b07365200" providerId="AD" clId="Web-{EB59B15F-CF1A-54E9-8CC7-703072247ABB}" dt="2026-11-01T01:24:18.871" v="44"/>
        <pc:sldMkLst>
          <pc:docMk/>
          <pc:sldMk cId="0" sldId="286"/>
        </pc:sldMkLst>
      </pc:sldChg>
      <pc:sldChg chg="add">
        <pc:chgData name="Junius Cross" userId="S::jbcross@jbcrossconstructionlaw.com::a405daed-e0df-4c8c-95a4-bb7b07365200" providerId="AD" clId="Web-{EB59B15F-CF1A-54E9-8CC7-703072247ABB}" dt="2026-11-01T01:24:18.871" v="44"/>
        <pc:sldMkLst>
          <pc:docMk/>
          <pc:sldMk cId="0" sldId="287"/>
        </pc:sldMkLst>
      </pc:sldChg>
      <pc:sldChg chg="add">
        <pc:chgData name="Junius Cross" userId="S::jbcross@jbcrossconstructionlaw.com::a405daed-e0df-4c8c-95a4-bb7b07365200" providerId="AD" clId="Web-{EB59B15F-CF1A-54E9-8CC7-703072247ABB}" dt="2026-11-01T01:24:18.871" v="44"/>
        <pc:sldMkLst>
          <pc:docMk/>
          <pc:sldMk cId="0" sldId="288"/>
        </pc:sldMkLst>
      </pc:sldChg>
      <pc:sldChg chg="add">
        <pc:chgData name="Junius Cross" userId="S::jbcross@jbcrossconstructionlaw.com::a405daed-e0df-4c8c-95a4-bb7b07365200" providerId="AD" clId="Web-{EB59B15F-CF1A-54E9-8CC7-703072247ABB}" dt="2026-11-01T01:24:18.871" v="44"/>
        <pc:sldMkLst>
          <pc:docMk/>
          <pc:sldMk cId="0" sldId="289"/>
        </pc:sldMkLst>
      </pc:sldChg>
      <pc:sldChg chg="add">
        <pc:chgData name="Junius Cross" userId="S::jbcross@jbcrossconstructionlaw.com::a405daed-e0df-4c8c-95a4-bb7b07365200" providerId="AD" clId="Web-{EB59B15F-CF1A-54E9-8CC7-703072247ABB}" dt="2026-11-01T01:24:18.871" v="44"/>
        <pc:sldMkLst>
          <pc:docMk/>
          <pc:sldMk cId="0" sldId="290"/>
        </pc:sldMkLst>
      </pc:sldChg>
      <pc:sldChg chg="add">
        <pc:chgData name="Junius Cross" userId="S::jbcross@jbcrossconstructionlaw.com::a405daed-e0df-4c8c-95a4-bb7b07365200" providerId="AD" clId="Web-{EB59B15F-CF1A-54E9-8CC7-703072247ABB}" dt="2026-11-01T01:24:18.871" v="44"/>
        <pc:sldMkLst>
          <pc:docMk/>
          <pc:sldMk cId="0" sldId="291"/>
        </pc:sldMkLst>
      </pc:sldChg>
      <pc:sldMasterChg chg="add addSldLayout delSldLayout modSldLayout sldLayoutOrd">
        <pc:chgData name="Junius Cross" userId="S::jbcross@jbcrossconstructionlaw.com::a405daed-e0df-4c8c-95a4-bb7b07365200" providerId="AD" clId="Web-{EB59B15F-CF1A-54E9-8CC7-703072247ABB}" dt="2026-11-01T01:01:23.356" v="40"/>
        <pc:sldMasterMkLst>
          <pc:docMk/>
          <pc:sldMasterMk cId="0" sldId="2147483695"/>
        </pc:sldMasterMkLst>
        <pc:sldLayoutChg chg="add">
          <pc:chgData name="Junius Cross" userId="S::jbcross@jbcrossconstructionlaw.com::a405daed-e0df-4c8c-95a4-bb7b07365200" providerId="AD" clId="Web-{EB59B15F-CF1A-54E9-8CC7-703072247ABB}" dt="2026-11-01T01:01:23.356" v="40"/>
          <pc:sldLayoutMkLst>
            <pc:docMk/>
            <pc:sldMasterMk cId="0" sldId="2147483695"/>
            <pc:sldLayoutMk cId="0" sldId="2147483696"/>
          </pc:sldLayoutMkLst>
        </pc:sldLayoutChg>
        <pc:sldLayoutChg chg="add">
          <pc:chgData name="Junius Cross" userId="S::jbcross@jbcrossconstructionlaw.com::a405daed-e0df-4c8c-95a4-bb7b07365200" providerId="AD" clId="Web-{EB59B15F-CF1A-54E9-8CC7-703072247ABB}" dt="2026-11-01T01:01:23.356" v="40"/>
          <pc:sldLayoutMkLst>
            <pc:docMk/>
            <pc:sldMasterMk cId="0" sldId="2147483695"/>
            <pc:sldLayoutMk cId="0" sldId="2147483697"/>
          </pc:sldLayoutMkLst>
        </pc:sldLayoutChg>
        <pc:sldLayoutChg chg="add">
          <pc:chgData name="Junius Cross" userId="S::jbcross@jbcrossconstructionlaw.com::a405daed-e0df-4c8c-95a4-bb7b07365200" providerId="AD" clId="Web-{EB59B15F-CF1A-54E9-8CC7-703072247ABB}" dt="2026-11-01T01:01:23.356" v="40"/>
          <pc:sldLayoutMkLst>
            <pc:docMk/>
            <pc:sldMasterMk cId="0" sldId="2147483695"/>
            <pc:sldLayoutMk cId="0" sldId="2147483698"/>
          </pc:sldLayoutMkLst>
        </pc:sldLayoutChg>
        <pc:sldLayoutChg chg="add">
          <pc:chgData name="Junius Cross" userId="S::jbcross@jbcrossconstructionlaw.com::a405daed-e0df-4c8c-95a4-bb7b07365200" providerId="AD" clId="Web-{EB59B15F-CF1A-54E9-8CC7-703072247ABB}" dt="2026-11-01T01:01:23.356" v="40"/>
          <pc:sldLayoutMkLst>
            <pc:docMk/>
            <pc:sldMasterMk cId="0" sldId="2147483695"/>
            <pc:sldLayoutMk cId="0" sldId="2147483699"/>
          </pc:sldLayoutMkLst>
        </pc:sldLayoutChg>
        <pc:sldLayoutChg chg="add">
          <pc:chgData name="Junius Cross" userId="S::jbcross@jbcrossconstructionlaw.com::a405daed-e0df-4c8c-95a4-bb7b07365200" providerId="AD" clId="Web-{EB59B15F-CF1A-54E9-8CC7-703072247ABB}" dt="2026-11-01T01:01:23.356" v="40"/>
          <pc:sldLayoutMkLst>
            <pc:docMk/>
            <pc:sldMasterMk cId="0" sldId="2147483695"/>
            <pc:sldLayoutMk cId="0" sldId="2147483700"/>
          </pc:sldLayoutMkLst>
        </pc:sldLayoutChg>
        <pc:sldLayoutChg chg="add">
          <pc:chgData name="Junius Cross" userId="S::jbcross@jbcrossconstructionlaw.com::a405daed-e0df-4c8c-95a4-bb7b07365200" providerId="AD" clId="Web-{EB59B15F-CF1A-54E9-8CC7-703072247ABB}" dt="2026-11-01T01:01:23.356" v="40"/>
          <pc:sldLayoutMkLst>
            <pc:docMk/>
            <pc:sldMasterMk cId="0" sldId="2147483695"/>
            <pc:sldLayoutMk cId="0" sldId="2147483701"/>
          </pc:sldLayoutMkLst>
        </pc:sldLayoutChg>
        <pc:sldLayoutChg chg="add">
          <pc:chgData name="Junius Cross" userId="S::jbcross@jbcrossconstructionlaw.com::a405daed-e0df-4c8c-95a4-bb7b07365200" providerId="AD" clId="Web-{EB59B15F-CF1A-54E9-8CC7-703072247ABB}" dt="2026-11-01T01:01:23.356" v="40"/>
          <pc:sldLayoutMkLst>
            <pc:docMk/>
            <pc:sldMasterMk cId="0" sldId="2147483695"/>
            <pc:sldLayoutMk cId="0" sldId="2147483702"/>
          </pc:sldLayoutMkLst>
        </pc:sldLayoutChg>
        <pc:sldLayoutChg chg="add">
          <pc:chgData name="Junius Cross" userId="S::jbcross@jbcrossconstructionlaw.com::a405daed-e0df-4c8c-95a4-bb7b07365200" providerId="AD" clId="Web-{EB59B15F-CF1A-54E9-8CC7-703072247ABB}" dt="2026-11-01T01:01:23.356" v="40"/>
          <pc:sldLayoutMkLst>
            <pc:docMk/>
            <pc:sldMasterMk cId="0" sldId="2147483695"/>
            <pc:sldLayoutMk cId="0" sldId="2147483703"/>
          </pc:sldLayoutMkLst>
        </pc:sldLayoutChg>
        <pc:sldLayoutChg chg="add">
          <pc:chgData name="Junius Cross" userId="S::jbcross@jbcrossconstructionlaw.com::a405daed-e0df-4c8c-95a4-bb7b07365200" providerId="AD" clId="Web-{EB59B15F-CF1A-54E9-8CC7-703072247ABB}" dt="2026-11-01T01:01:23.356" v="40"/>
          <pc:sldLayoutMkLst>
            <pc:docMk/>
            <pc:sldMasterMk cId="0" sldId="2147483695"/>
            <pc:sldLayoutMk cId="0" sldId="2147483704"/>
          </pc:sldLayoutMkLst>
        </pc:sldLayoutChg>
        <pc:sldLayoutChg chg="add">
          <pc:chgData name="Junius Cross" userId="S::jbcross@jbcrossconstructionlaw.com::a405daed-e0df-4c8c-95a4-bb7b07365200" providerId="AD" clId="Web-{EB59B15F-CF1A-54E9-8CC7-703072247ABB}" dt="2026-11-01T01:01:23.356" v="40"/>
          <pc:sldLayoutMkLst>
            <pc:docMk/>
            <pc:sldMasterMk cId="0" sldId="2147483695"/>
            <pc:sldLayoutMk cId="0" sldId="2147483705"/>
          </pc:sldLayoutMkLst>
        </pc:sldLayoutChg>
        <pc:sldLayoutChg chg="add">
          <pc:chgData name="Junius Cross" userId="S::jbcross@jbcrossconstructionlaw.com::a405daed-e0df-4c8c-95a4-bb7b07365200" providerId="AD" clId="Web-{EB59B15F-CF1A-54E9-8CC7-703072247ABB}" dt="2026-11-01T01:01:23.356" v="40"/>
          <pc:sldLayoutMkLst>
            <pc:docMk/>
            <pc:sldMasterMk cId="0" sldId="2147483695"/>
            <pc:sldLayoutMk cId="0" sldId="2147483706"/>
          </pc:sldLayoutMkLst>
        </pc:sldLayoutChg>
        <pc:sldLayoutChg chg="modSp del mod ord">
          <pc:chgData name="Junius Cross" userId="S::jbcross@jbcrossconstructionlaw.com::a405daed-e0df-4c8c-95a4-bb7b07365200" providerId="AD" clId="Web-{EB59B15F-CF1A-54E9-8CC7-703072247ABB}" dt="2026-11-01T01:01:23.356" v="40"/>
          <pc:sldLayoutMkLst>
            <pc:docMk/>
            <pc:sldMasterMk cId="0" sldId="2147483695"/>
            <pc:sldLayoutMk cId="0" sldId="2147483708"/>
          </pc:sldLayoutMkLst>
          <pc:spChg chg="mod">
            <ac:chgData name="Junius Cross" userId="S::jbcross@jbcrossconstructionlaw.com::a405daed-e0df-4c8c-95a4-bb7b07365200" providerId="AD" clId="Web-{EB59B15F-CF1A-54E9-8CC7-703072247ABB}" dt="2026-11-01T01:01:23.356" v="40"/>
            <ac:spMkLst>
              <pc:docMk/>
              <pc:sldMasterMk cId="0" sldId="2147483695"/>
              <pc:sldLayoutMk cId="0" sldId="2147483708"/>
              <ac:spMk id="5"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08"/>
              <ac:spMk id="8"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08"/>
              <ac:spMk id="11"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08"/>
              <ac:spMk id="19"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08"/>
              <ac:spMk id="20" creationId="{00000000-0000-0000-0000-000000000000}"/>
            </ac:spMkLst>
          </pc:spChg>
        </pc:sldLayoutChg>
        <pc:sldLayoutChg chg="modSp del mod ord">
          <pc:chgData name="Junius Cross" userId="S::jbcross@jbcrossconstructionlaw.com::a405daed-e0df-4c8c-95a4-bb7b07365200" providerId="AD" clId="Web-{EB59B15F-CF1A-54E9-8CC7-703072247ABB}" dt="2026-11-01T01:01:23.356" v="40"/>
          <pc:sldLayoutMkLst>
            <pc:docMk/>
            <pc:sldMasterMk cId="0" sldId="2147483695"/>
            <pc:sldLayoutMk cId="0" sldId="2147483709"/>
          </pc:sldLayoutMkLst>
          <pc:spChg chg="mod">
            <ac:chgData name="Junius Cross" userId="S::jbcross@jbcrossconstructionlaw.com::a405daed-e0df-4c8c-95a4-bb7b07365200" providerId="AD" clId="Web-{EB59B15F-CF1A-54E9-8CC7-703072247ABB}" dt="2026-11-01T01:01:23.356" v="40"/>
            <ac:spMkLst>
              <pc:docMk/>
              <pc:sldMasterMk cId="0" sldId="2147483695"/>
              <pc:sldLayoutMk cId="0" sldId="2147483709"/>
              <ac:spMk id="2"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09"/>
              <ac:spMk id="3"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09"/>
              <ac:spMk id="4"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09"/>
              <ac:spMk id="5"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09"/>
              <ac:spMk id="6" creationId="{00000000-0000-0000-0000-000000000000}"/>
            </ac:spMkLst>
          </pc:spChg>
        </pc:sldLayoutChg>
        <pc:sldLayoutChg chg="modSp del mod ord">
          <pc:chgData name="Junius Cross" userId="S::jbcross@jbcrossconstructionlaw.com::a405daed-e0df-4c8c-95a4-bb7b07365200" providerId="AD" clId="Web-{EB59B15F-CF1A-54E9-8CC7-703072247ABB}" dt="2026-11-01T01:01:23.356" v="40"/>
          <pc:sldLayoutMkLst>
            <pc:docMk/>
            <pc:sldMasterMk cId="0" sldId="2147483695"/>
            <pc:sldLayoutMk cId="0" sldId="2147483710"/>
          </pc:sldLayoutMkLst>
          <pc:spChg chg="mod">
            <ac:chgData name="Junius Cross" userId="S::jbcross@jbcrossconstructionlaw.com::a405daed-e0df-4c8c-95a4-bb7b07365200" providerId="AD" clId="Web-{EB59B15F-CF1A-54E9-8CC7-703072247ABB}" dt="2026-11-01T01:01:23.356" v="40"/>
            <ac:spMkLst>
              <pc:docMk/>
              <pc:sldMasterMk cId="0" sldId="2147483695"/>
              <pc:sldLayoutMk cId="0" sldId="2147483710"/>
              <ac:spMk id="2"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0"/>
              <ac:spMk id="3"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0"/>
              <ac:spMk id="4"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0"/>
              <ac:spMk id="5"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0"/>
              <ac:spMk id="6" creationId="{00000000-0000-0000-0000-000000000000}"/>
            </ac:spMkLst>
          </pc:spChg>
        </pc:sldLayoutChg>
        <pc:sldLayoutChg chg="modSp del mod ord">
          <pc:chgData name="Junius Cross" userId="S::jbcross@jbcrossconstructionlaw.com::a405daed-e0df-4c8c-95a4-bb7b07365200" providerId="AD" clId="Web-{EB59B15F-CF1A-54E9-8CC7-703072247ABB}" dt="2026-11-01T01:01:23.356" v="40"/>
          <pc:sldLayoutMkLst>
            <pc:docMk/>
            <pc:sldMasterMk cId="0" sldId="2147483695"/>
            <pc:sldLayoutMk cId="0" sldId="2147483711"/>
          </pc:sldLayoutMkLst>
          <pc:spChg chg="mod">
            <ac:chgData name="Junius Cross" userId="S::jbcross@jbcrossconstructionlaw.com::a405daed-e0df-4c8c-95a4-bb7b07365200" providerId="AD" clId="Web-{EB59B15F-CF1A-54E9-8CC7-703072247ABB}" dt="2026-11-01T01:01:23.356" v="40"/>
            <ac:spMkLst>
              <pc:docMk/>
              <pc:sldMasterMk cId="0" sldId="2147483695"/>
              <pc:sldLayoutMk cId="0" sldId="2147483711"/>
              <ac:spMk id="2"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1"/>
              <ac:spMk id="3"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1"/>
              <ac:spMk id="4"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1"/>
              <ac:spMk id="5"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1"/>
              <ac:spMk id="6"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1"/>
              <ac:spMk id="7" creationId="{00000000-0000-0000-0000-000000000000}"/>
            </ac:spMkLst>
          </pc:spChg>
        </pc:sldLayoutChg>
        <pc:sldLayoutChg chg="modSp del mod ord">
          <pc:chgData name="Junius Cross" userId="S::jbcross@jbcrossconstructionlaw.com::a405daed-e0df-4c8c-95a4-bb7b07365200" providerId="AD" clId="Web-{EB59B15F-CF1A-54E9-8CC7-703072247ABB}" dt="2026-11-01T01:01:23.356" v="40"/>
          <pc:sldLayoutMkLst>
            <pc:docMk/>
            <pc:sldMasterMk cId="0" sldId="2147483695"/>
            <pc:sldLayoutMk cId="0" sldId="2147483712"/>
          </pc:sldLayoutMkLst>
          <pc:spChg chg="mod">
            <ac:chgData name="Junius Cross" userId="S::jbcross@jbcrossconstructionlaw.com::a405daed-e0df-4c8c-95a4-bb7b07365200" providerId="AD" clId="Web-{EB59B15F-CF1A-54E9-8CC7-703072247ABB}" dt="2026-11-01T01:01:23.356" v="40"/>
            <ac:spMkLst>
              <pc:docMk/>
              <pc:sldMasterMk cId="0" sldId="2147483695"/>
              <pc:sldLayoutMk cId="0" sldId="2147483712"/>
              <ac:spMk id="2"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2"/>
              <ac:spMk id="3"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2"/>
              <ac:spMk id="4"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2"/>
              <ac:spMk id="5"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2"/>
              <ac:spMk id="6"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2"/>
              <ac:spMk id="7"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2"/>
              <ac:spMk id="8"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2"/>
              <ac:spMk id="9" creationId="{00000000-0000-0000-0000-000000000000}"/>
            </ac:spMkLst>
          </pc:spChg>
        </pc:sldLayoutChg>
        <pc:sldLayoutChg chg="modSp del mod ord">
          <pc:chgData name="Junius Cross" userId="S::jbcross@jbcrossconstructionlaw.com::a405daed-e0df-4c8c-95a4-bb7b07365200" providerId="AD" clId="Web-{EB59B15F-CF1A-54E9-8CC7-703072247ABB}" dt="2026-11-01T01:01:23.356" v="40"/>
          <pc:sldLayoutMkLst>
            <pc:docMk/>
            <pc:sldMasterMk cId="0" sldId="2147483695"/>
            <pc:sldLayoutMk cId="0" sldId="2147483713"/>
          </pc:sldLayoutMkLst>
          <pc:spChg chg="mod">
            <ac:chgData name="Junius Cross" userId="S::jbcross@jbcrossconstructionlaw.com::a405daed-e0df-4c8c-95a4-bb7b07365200" providerId="AD" clId="Web-{EB59B15F-CF1A-54E9-8CC7-703072247ABB}" dt="2026-11-01T01:01:23.356" v="40"/>
            <ac:spMkLst>
              <pc:docMk/>
              <pc:sldMasterMk cId="0" sldId="2147483695"/>
              <pc:sldLayoutMk cId="0" sldId="2147483713"/>
              <ac:spMk id="2"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3"/>
              <ac:spMk id="3"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3"/>
              <ac:spMk id="4"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3"/>
              <ac:spMk id="5" creationId="{00000000-0000-0000-0000-000000000000}"/>
            </ac:spMkLst>
          </pc:spChg>
        </pc:sldLayoutChg>
        <pc:sldLayoutChg chg="modSp del mod ord">
          <pc:chgData name="Junius Cross" userId="S::jbcross@jbcrossconstructionlaw.com::a405daed-e0df-4c8c-95a4-bb7b07365200" providerId="AD" clId="Web-{EB59B15F-CF1A-54E9-8CC7-703072247ABB}" dt="2026-11-01T01:01:23.356" v="40"/>
          <pc:sldLayoutMkLst>
            <pc:docMk/>
            <pc:sldMasterMk cId="0" sldId="2147483695"/>
            <pc:sldLayoutMk cId="0" sldId="2147483714"/>
          </pc:sldLayoutMkLst>
          <pc:spChg chg="mod">
            <ac:chgData name="Junius Cross" userId="S::jbcross@jbcrossconstructionlaw.com::a405daed-e0df-4c8c-95a4-bb7b07365200" providerId="AD" clId="Web-{EB59B15F-CF1A-54E9-8CC7-703072247ABB}" dt="2026-11-01T01:01:23.356" v="40"/>
            <ac:spMkLst>
              <pc:docMk/>
              <pc:sldMasterMk cId="0" sldId="2147483695"/>
              <pc:sldLayoutMk cId="0" sldId="2147483714"/>
              <ac:spMk id="2"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4"/>
              <ac:spMk id="3"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4"/>
              <ac:spMk id="4" creationId="{00000000-0000-0000-0000-000000000000}"/>
            </ac:spMkLst>
          </pc:spChg>
        </pc:sldLayoutChg>
        <pc:sldLayoutChg chg="modSp del mod ord">
          <pc:chgData name="Junius Cross" userId="S::jbcross@jbcrossconstructionlaw.com::a405daed-e0df-4c8c-95a4-bb7b07365200" providerId="AD" clId="Web-{EB59B15F-CF1A-54E9-8CC7-703072247ABB}" dt="2026-11-01T01:01:23.356" v="40"/>
          <pc:sldLayoutMkLst>
            <pc:docMk/>
            <pc:sldMasterMk cId="0" sldId="2147483695"/>
            <pc:sldLayoutMk cId="0" sldId="2147483715"/>
          </pc:sldLayoutMkLst>
          <pc:spChg chg="mod">
            <ac:chgData name="Junius Cross" userId="S::jbcross@jbcrossconstructionlaw.com::a405daed-e0df-4c8c-95a4-bb7b07365200" providerId="AD" clId="Web-{EB59B15F-CF1A-54E9-8CC7-703072247ABB}" dt="2026-11-01T01:01:23.356" v="40"/>
            <ac:spMkLst>
              <pc:docMk/>
              <pc:sldMasterMk cId="0" sldId="2147483695"/>
              <pc:sldLayoutMk cId="0" sldId="2147483715"/>
              <ac:spMk id="2"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5"/>
              <ac:spMk id="3"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5"/>
              <ac:spMk id="4"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5"/>
              <ac:spMk id="5"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5"/>
              <ac:spMk id="6"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5"/>
              <ac:spMk id="7" creationId="{00000000-0000-0000-0000-000000000000}"/>
            </ac:spMkLst>
          </pc:spChg>
        </pc:sldLayoutChg>
        <pc:sldLayoutChg chg="modSp del mod ord">
          <pc:chgData name="Junius Cross" userId="S::jbcross@jbcrossconstructionlaw.com::a405daed-e0df-4c8c-95a4-bb7b07365200" providerId="AD" clId="Web-{EB59B15F-CF1A-54E9-8CC7-703072247ABB}" dt="2026-11-01T01:01:23.356" v="40"/>
          <pc:sldLayoutMkLst>
            <pc:docMk/>
            <pc:sldMasterMk cId="0" sldId="2147483695"/>
            <pc:sldLayoutMk cId="0" sldId="2147483716"/>
          </pc:sldLayoutMkLst>
          <pc:spChg chg="mod">
            <ac:chgData name="Junius Cross" userId="S::jbcross@jbcrossconstructionlaw.com::a405daed-e0df-4c8c-95a4-bb7b07365200" providerId="AD" clId="Web-{EB59B15F-CF1A-54E9-8CC7-703072247ABB}" dt="2026-11-01T01:01:23.356" v="40"/>
            <ac:spMkLst>
              <pc:docMk/>
              <pc:sldMasterMk cId="0" sldId="2147483695"/>
              <pc:sldLayoutMk cId="0" sldId="2147483716"/>
              <ac:spMk id="2"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6"/>
              <ac:spMk id="3"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6"/>
              <ac:spMk id="4"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6"/>
              <ac:spMk id="5"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6"/>
              <ac:spMk id="6"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6"/>
              <ac:spMk id="7" creationId="{00000000-0000-0000-0000-000000000000}"/>
            </ac:spMkLst>
          </pc:spChg>
        </pc:sldLayoutChg>
        <pc:sldLayoutChg chg="modSp del mod ord">
          <pc:chgData name="Junius Cross" userId="S::jbcross@jbcrossconstructionlaw.com::a405daed-e0df-4c8c-95a4-bb7b07365200" providerId="AD" clId="Web-{EB59B15F-CF1A-54E9-8CC7-703072247ABB}" dt="2026-11-01T01:01:23.356" v="40"/>
          <pc:sldLayoutMkLst>
            <pc:docMk/>
            <pc:sldMasterMk cId="0" sldId="2147483695"/>
            <pc:sldLayoutMk cId="0" sldId="2147483717"/>
          </pc:sldLayoutMkLst>
          <pc:spChg chg="mod">
            <ac:chgData name="Junius Cross" userId="S::jbcross@jbcrossconstructionlaw.com::a405daed-e0df-4c8c-95a4-bb7b07365200" providerId="AD" clId="Web-{EB59B15F-CF1A-54E9-8CC7-703072247ABB}" dt="2026-11-01T01:01:23.356" v="40"/>
            <ac:spMkLst>
              <pc:docMk/>
              <pc:sldMasterMk cId="0" sldId="2147483695"/>
              <pc:sldLayoutMk cId="0" sldId="2147483717"/>
              <ac:spMk id="2"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7"/>
              <ac:spMk id="3"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7"/>
              <ac:spMk id="4"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7"/>
              <ac:spMk id="5"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7"/>
              <ac:spMk id="6" creationId="{00000000-0000-0000-0000-000000000000}"/>
            </ac:spMkLst>
          </pc:spChg>
        </pc:sldLayoutChg>
        <pc:sldLayoutChg chg="modSp del mod ord">
          <pc:chgData name="Junius Cross" userId="S::jbcross@jbcrossconstructionlaw.com::a405daed-e0df-4c8c-95a4-bb7b07365200" providerId="AD" clId="Web-{EB59B15F-CF1A-54E9-8CC7-703072247ABB}" dt="2026-11-01T01:01:23.356" v="40"/>
          <pc:sldLayoutMkLst>
            <pc:docMk/>
            <pc:sldMasterMk cId="0" sldId="2147483695"/>
            <pc:sldLayoutMk cId="0" sldId="2147483718"/>
          </pc:sldLayoutMkLst>
          <pc:spChg chg="mod">
            <ac:chgData name="Junius Cross" userId="S::jbcross@jbcrossconstructionlaw.com::a405daed-e0df-4c8c-95a4-bb7b07365200" providerId="AD" clId="Web-{EB59B15F-CF1A-54E9-8CC7-703072247ABB}" dt="2026-11-01T01:01:23.356" v="40"/>
            <ac:spMkLst>
              <pc:docMk/>
              <pc:sldMasterMk cId="0" sldId="2147483695"/>
              <pc:sldLayoutMk cId="0" sldId="2147483718"/>
              <ac:spMk id="2"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8"/>
              <ac:spMk id="3"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8"/>
              <ac:spMk id="4"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8"/>
              <ac:spMk id="5" creationId="{00000000-0000-0000-0000-000000000000}"/>
            </ac:spMkLst>
          </pc:spChg>
          <pc:spChg chg="mod">
            <ac:chgData name="Junius Cross" userId="S::jbcross@jbcrossconstructionlaw.com::a405daed-e0df-4c8c-95a4-bb7b07365200" providerId="AD" clId="Web-{EB59B15F-CF1A-54E9-8CC7-703072247ABB}" dt="2026-11-01T01:01:23.356" v="40"/>
            <ac:spMkLst>
              <pc:docMk/>
              <pc:sldMasterMk cId="0" sldId="2147483695"/>
              <pc:sldLayoutMk cId="0" sldId="2147483718"/>
              <ac:spMk id="6" creationId="{00000000-0000-0000-0000-000000000000}"/>
            </ac:spMkLst>
          </pc:spChg>
        </pc:sldLayoutChg>
      </pc:sldMasterChg>
      <pc:sldMasterChg chg="del replId modSldLayout sldLayoutOrd">
        <pc:chgData name="Junius Cross" userId="S::jbcross@jbcrossconstructionlaw.com::a405daed-e0df-4c8c-95a4-bb7b07365200" providerId="AD" clId="Web-{EB59B15F-CF1A-54E9-8CC7-703072247ABB}" dt="2026-11-01T01:01:23.356" v="40"/>
        <pc:sldMasterMkLst>
          <pc:docMk/>
          <pc:sldMasterMk cId="0" sldId="2147483707"/>
        </pc:sldMasterMkLst>
        <pc:sldLayoutChg chg="replId">
          <pc:chgData name="Junius Cross" userId="S::jbcross@jbcrossconstructionlaw.com::a405daed-e0df-4c8c-95a4-bb7b07365200" providerId="AD" clId="Web-{EB59B15F-CF1A-54E9-8CC7-703072247ABB}" dt="2026-11-01T01:01:23.075" v="39"/>
          <pc:sldLayoutMkLst>
            <pc:docMk/>
            <pc:sldMasterMk cId="0" sldId="2147483695"/>
            <pc:sldLayoutMk cId="0" sldId="2147483708"/>
          </pc:sldLayoutMkLst>
        </pc:sldLayoutChg>
        <pc:sldLayoutChg chg="replId">
          <pc:chgData name="Junius Cross" userId="S::jbcross@jbcrossconstructionlaw.com::a405daed-e0df-4c8c-95a4-bb7b07365200" providerId="AD" clId="Web-{EB59B15F-CF1A-54E9-8CC7-703072247ABB}" dt="2026-11-01T01:01:23.075" v="39"/>
          <pc:sldLayoutMkLst>
            <pc:docMk/>
            <pc:sldMasterMk cId="0" sldId="2147483695"/>
            <pc:sldLayoutMk cId="0" sldId="2147483709"/>
          </pc:sldLayoutMkLst>
        </pc:sldLayoutChg>
        <pc:sldLayoutChg chg="replId">
          <pc:chgData name="Junius Cross" userId="S::jbcross@jbcrossconstructionlaw.com::a405daed-e0df-4c8c-95a4-bb7b07365200" providerId="AD" clId="Web-{EB59B15F-CF1A-54E9-8CC7-703072247ABB}" dt="2026-11-01T01:01:23.075" v="39"/>
          <pc:sldLayoutMkLst>
            <pc:docMk/>
            <pc:sldMasterMk cId="0" sldId="2147483695"/>
            <pc:sldLayoutMk cId="0" sldId="2147483710"/>
          </pc:sldLayoutMkLst>
        </pc:sldLayoutChg>
        <pc:sldLayoutChg chg="replId">
          <pc:chgData name="Junius Cross" userId="S::jbcross@jbcrossconstructionlaw.com::a405daed-e0df-4c8c-95a4-bb7b07365200" providerId="AD" clId="Web-{EB59B15F-CF1A-54E9-8CC7-703072247ABB}" dt="2026-11-01T01:01:23.075" v="39"/>
          <pc:sldLayoutMkLst>
            <pc:docMk/>
            <pc:sldMasterMk cId="0" sldId="2147483695"/>
            <pc:sldLayoutMk cId="0" sldId="2147483711"/>
          </pc:sldLayoutMkLst>
        </pc:sldLayoutChg>
        <pc:sldLayoutChg chg="replId">
          <pc:chgData name="Junius Cross" userId="S::jbcross@jbcrossconstructionlaw.com::a405daed-e0df-4c8c-95a4-bb7b07365200" providerId="AD" clId="Web-{EB59B15F-CF1A-54E9-8CC7-703072247ABB}" dt="2026-11-01T01:01:23.075" v="39"/>
          <pc:sldLayoutMkLst>
            <pc:docMk/>
            <pc:sldMasterMk cId="0" sldId="2147483695"/>
            <pc:sldLayoutMk cId="0" sldId="2147483712"/>
          </pc:sldLayoutMkLst>
        </pc:sldLayoutChg>
        <pc:sldLayoutChg chg="replId">
          <pc:chgData name="Junius Cross" userId="S::jbcross@jbcrossconstructionlaw.com::a405daed-e0df-4c8c-95a4-bb7b07365200" providerId="AD" clId="Web-{EB59B15F-CF1A-54E9-8CC7-703072247ABB}" dt="2026-11-01T01:01:23.075" v="39"/>
          <pc:sldLayoutMkLst>
            <pc:docMk/>
            <pc:sldMasterMk cId="0" sldId="2147483695"/>
            <pc:sldLayoutMk cId="0" sldId="2147483713"/>
          </pc:sldLayoutMkLst>
        </pc:sldLayoutChg>
        <pc:sldLayoutChg chg="replId">
          <pc:chgData name="Junius Cross" userId="S::jbcross@jbcrossconstructionlaw.com::a405daed-e0df-4c8c-95a4-bb7b07365200" providerId="AD" clId="Web-{EB59B15F-CF1A-54E9-8CC7-703072247ABB}" dt="2026-11-01T01:01:23.075" v="39"/>
          <pc:sldLayoutMkLst>
            <pc:docMk/>
            <pc:sldMasterMk cId="0" sldId="2147483695"/>
            <pc:sldLayoutMk cId="0" sldId="2147483714"/>
          </pc:sldLayoutMkLst>
        </pc:sldLayoutChg>
        <pc:sldLayoutChg chg="replId">
          <pc:chgData name="Junius Cross" userId="S::jbcross@jbcrossconstructionlaw.com::a405daed-e0df-4c8c-95a4-bb7b07365200" providerId="AD" clId="Web-{EB59B15F-CF1A-54E9-8CC7-703072247ABB}" dt="2026-11-01T01:01:23.075" v="39"/>
          <pc:sldLayoutMkLst>
            <pc:docMk/>
            <pc:sldMasterMk cId="0" sldId="2147483695"/>
            <pc:sldLayoutMk cId="0" sldId="2147483715"/>
          </pc:sldLayoutMkLst>
        </pc:sldLayoutChg>
        <pc:sldLayoutChg chg="replId">
          <pc:chgData name="Junius Cross" userId="S::jbcross@jbcrossconstructionlaw.com::a405daed-e0df-4c8c-95a4-bb7b07365200" providerId="AD" clId="Web-{EB59B15F-CF1A-54E9-8CC7-703072247ABB}" dt="2026-11-01T01:01:23.075" v="39"/>
          <pc:sldLayoutMkLst>
            <pc:docMk/>
            <pc:sldMasterMk cId="0" sldId="2147483695"/>
            <pc:sldLayoutMk cId="0" sldId="2147483716"/>
          </pc:sldLayoutMkLst>
        </pc:sldLayoutChg>
        <pc:sldLayoutChg chg="replId">
          <pc:chgData name="Junius Cross" userId="S::jbcross@jbcrossconstructionlaw.com::a405daed-e0df-4c8c-95a4-bb7b07365200" providerId="AD" clId="Web-{EB59B15F-CF1A-54E9-8CC7-703072247ABB}" dt="2026-11-01T01:01:23.075" v="39"/>
          <pc:sldLayoutMkLst>
            <pc:docMk/>
            <pc:sldMasterMk cId="0" sldId="2147483695"/>
            <pc:sldLayoutMk cId="0" sldId="2147483717"/>
          </pc:sldLayoutMkLst>
        </pc:sldLayoutChg>
        <pc:sldLayoutChg chg="replId">
          <pc:chgData name="Junius Cross" userId="S::jbcross@jbcrossconstructionlaw.com::a405daed-e0df-4c8c-95a4-bb7b07365200" providerId="AD" clId="Web-{EB59B15F-CF1A-54E9-8CC7-703072247ABB}" dt="2026-11-01T01:01:23.075" v="39"/>
          <pc:sldLayoutMkLst>
            <pc:docMk/>
            <pc:sldMasterMk cId="0" sldId="2147483695"/>
            <pc:sldLayoutMk cId="0" sldId="2147483718"/>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30ACCFC-0AAE-4090-8487-A151F64083A8}" type="datetimeFigureOut">
              <a:rPr lang="en-US" smtClean="0"/>
              <a:pPr/>
              <a:t>10/31/2026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18DAFA5-B7BD-4CCA-918E-B389C6D53F7E}" type="slidenum">
              <a:rPr lang="en-US" smtClean="0"/>
              <a:pPr/>
              <a:t>‹#›</a:t>
            </a:fld>
            <a:endParaRPr lang="en-US"/>
          </a:p>
        </p:txBody>
      </p:sp>
    </p:spTree>
    <p:extLst>
      <p:ext uri="{BB962C8B-B14F-4D97-AF65-F5344CB8AC3E}">
        <p14:creationId xmlns:p14="http://schemas.microsoft.com/office/powerpoint/2010/main" val="20302989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74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74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4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74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FD73BB67-DDE2-4189-856A-AD374C9567B9}" type="slidenum">
              <a:rPr lang="en-US"/>
              <a:pPr>
                <a:defRPr/>
              </a:pPr>
              <a:t>‹#›</a:t>
            </a:fld>
            <a:endParaRPr lang="en-US"/>
          </a:p>
        </p:txBody>
      </p:sp>
    </p:spTree>
    <p:extLst>
      <p:ext uri="{BB962C8B-B14F-4D97-AF65-F5344CB8AC3E}">
        <p14:creationId xmlns:p14="http://schemas.microsoft.com/office/powerpoint/2010/main" val="24304519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8BAA5061-990E-4A35-B520-E504E54C7ECF}" type="slidenum">
              <a:rPr lang="en-US" smtClean="0"/>
              <a:pPr/>
              <a:t>1</a:t>
            </a:fld>
            <a:endParaRPr lang="en-US"/>
          </a:p>
        </p:txBody>
      </p:sp>
      <p:sp>
        <p:nvSpPr>
          <p:cNvPr id="26627" name="Rectangle 2"/>
          <p:cNvSpPr>
            <a:spLocks noGrp="1" noRot="1" noChangeAspect="1" noChangeArrowheads="1" noTextEdit="1"/>
          </p:cNvSpPr>
          <p:nvPr>
            <p:ph type="sldImg"/>
          </p:nvPr>
        </p:nvSpPr>
        <p:spPr>
          <a:xfrm>
            <a:off x="381000" y="685800"/>
            <a:ext cx="6096000" cy="3429000"/>
          </a:xfrm>
          <a:ln/>
        </p:spPr>
      </p:sp>
      <p:sp>
        <p:nvSpPr>
          <p:cNvPr id="2662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3160050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5C5DD83E-8239-454E-BF81-86EABAE716B2}" type="slidenum">
              <a:rPr lang="en-US" smtClean="0"/>
              <a:pPr/>
              <a:t>2</a:t>
            </a:fld>
            <a:endParaRPr 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r>
              <a:rPr lang="en-US"/>
              <a:t>Traditionally the Creed is read as three articles (Father, Son, Holy Spirit), with the Church clauses falling under the third. The four-part division is for teaching purposes.</a:t>
            </a:r>
          </a:p>
          <a:p>
            <a:r>
              <a:rPr lang="en-US"/>
              <a:t>[1] The Book of Common Prayer 326 (1979) (Rite One, traditional); id. at 358 (Rite Two, contemporary).</a:t>
            </a:r>
          </a:p>
        </p:txBody>
      </p:sp>
    </p:spTree>
    <p:extLst>
      <p:ext uri="{BB962C8B-B14F-4D97-AF65-F5344CB8AC3E}">
        <p14:creationId xmlns:p14="http://schemas.microsoft.com/office/powerpoint/2010/main" val="2964323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0007CC10-9592-4DD3-8AFD-11AE72A4BC9D}" type="slidenum">
              <a:rPr lang="en-US" smtClean="0"/>
              <a:pPr/>
              <a:t>3</a:t>
            </a:fld>
            <a:endParaRPr lang="en-US"/>
          </a:p>
        </p:txBody>
      </p:sp>
      <p:sp>
        <p:nvSpPr>
          <p:cNvPr id="29699" name="Rectangle 2"/>
          <p:cNvSpPr>
            <a:spLocks noGrp="1" noRot="1" noChangeAspect="1" noChangeArrowheads="1" noTextEdit="1"/>
          </p:cNvSpPr>
          <p:nvPr>
            <p:ph type="sldImg"/>
          </p:nvPr>
        </p:nvSpPr>
        <p:spPr>
          <a:xfrm>
            <a:off x="381000" y="685800"/>
            <a:ext cx="6096000" cy="3429000"/>
          </a:xfrm>
          <a:ln/>
        </p:spPr>
      </p:sp>
      <p:sp>
        <p:nvSpPr>
          <p:cNvPr id="29700" name="Rectangle 3"/>
          <p:cNvSpPr>
            <a:spLocks noGrp="1" noChangeArrowheads="1"/>
          </p:cNvSpPr>
          <p:nvPr>
            <p:ph type="body" idx="1"/>
          </p:nvPr>
        </p:nvSpPr>
        <p:spPr>
          <a:noFill/>
          <a:ln/>
        </p:spPr>
        <p:txBody>
          <a:bodyPr/>
          <a:lstStyle/>
          <a:p>
            <a:r>
              <a:rPr lang="en-US"/>
              <a:t>[1] The Book of Common Prayer 358 (1979) (Holy Eucharist, Rite Two).</a:t>
            </a:r>
          </a:p>
        </p:txBody>
      </p:sp>
    </p:spTree>
    <p:extLst>
      <p:ext uri="{BB962C8B-B14F-4D97-AF65-F5344CB8AC3E}">
        <p14:creationId xmlns:p14="http://schemas.microsoft.com/office/powerpoint/2010/main" val="1441515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9F87ADA3-2F96-420D-94FB-06D2A8E2458E}" type="slidenum">
              <a:rPr lang="en-US" smtClean="0"/>
              <a:pPr/>
              <a:t>4</a:t>
            </a:fld>
            <a:endParaRPr lang="en-US"/>
          </a:p>
        </p:txBody>
      </p:sp>
      <p:sp>
        <p:nvSpPr>
          <p:cNvPr id="30723" name="Rectangle 2"/>
          <p:cNvSpPr>
            <a:spLocks noGrp="1" noRot="1" noChangeAspect="1" noChangeArrowheads="1" noTextEdit="1"/>
          </p:cNvSpPr>
          <p:nvPr>
            <p:ph type="sldImg"/>
          </p:nvPr>
        </p:nvSpPr>
        <p:spPr>
          <a:xfrm>
            <a:off x="381000" y="685800"/>
            <a:ext cx="6096000" cy="3429000"/>
          </a:xfrm>
          <a:ln/>
        </p:spPr>
      </p:sp>
      <p:sp>
        <p:nvSpPr>
          <p:cNvPr id="30724" name="Rectangle 3"/>
          <p:cNvSpPr>
            <a:spLocks noGrp="1" noChangeArrowheads="1"/>
          </p:cNvSpPr>
          <p:nvPr>
            <p:ph type="body" idx="1"/>
          </p:nvPr>
        </p:nvSpPr>
        <p:spPr>
          <a:noFill/>
          <a:ln/>
        </p:spPr>
        <p:txBody>
          <a:bodyPr/>
          <a:lstStyle/>
          <a:p>
            <a:r>
              <a:rPr lang="en-US"/>
              <a:t>[1] The Book of Common Prayer 358 (1979) (Holy Eucharist, Rite Two).</a:t>
            </a:r>
          </a:p>
        </p:txBody>
      </p:sp>
    </p:spTree>
    <p:extLst>
      <p:ext uri="{BB962C8B-B14F-4D97-AF65-F5344CB8AC3E}">
        <p14:creationId xmlns:p14="http://schemas.microsoft.com/office/powerpoint/2010/main" val="3611471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9F87ADA3-2F96-420D-94FB-06D2A8E2458E}" type="slidenum">
              <a:rPr lang="en-US" smtClean="0"/>
              <a:pPr/>
              <a:t>5</a:t>
            </a:fld>
            <a:endParaRPr lang="en-US"/>
          </a:p>
        </p:txBody>
      </p:sp>
      <p:sp>
        <p:nvSpPr>
          <p:cNvPr id="30723" name="Rectangle 2"/>
          <p:cNvSpPr>
            <a:spLocks noGrp="1" noRot="1" noChangeAspect="1" noChangeArrowheads="1" noTextEdit="1"/>
          </p:cNvSpPr>
          <p:nvPr>
            <p:ph type="sldImg"/>
          </p:nvPr>
        </p:nvSpPr>
        <p:spPr>
          <a:xfrm>
            <a:off x="381000" y="685800"/>
            <a:ext cx="6096000" cy="3429000"/>
          </a:xfrm>
          <a:ln/>
        </p:spPr>
      </p:sp>
      <p:sp>
        <p:nvSpPr>
          <p:cNvPr id="30724" name="Rectangle 3"/>
          <p:cNvSpPr>
            <a:spLocks noGrp="1" noChangeArrowheads="1"/>
          </p:cNvSpPr>
          <p:nvPr>
            <p:ph type="body" idx="1"/>
          </p:nvPr>
        </p:nvSpPr>
        <p:spPr>
          <a:noFill/>
          <a:ln/>
        </p:spPr>
        <p:txBody>
          <a:bodyPr/>
          <a:lstStyle/>
          <a:p>
            <a:r>
              <a:rPr lang="en-US"/>
              <a:t>[1] The Book of Common Prayer 358 (1979) (Holy Eucharist, Rite Two).</a:t>
            </a:r>
          </a:p>
        </p:txBody>
      </p:sp>
    </p:spTree>
    <p:extLst>
      <p:ext uri="{BB962C8B-B14F-4D97-AF65-F5344CB8AC3E}">
        <p14:creationId xmlns:p14="http://schemas.microsoft.com/office/powerpoint/2010/main" val="3026844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2E2B986F-0BE4-4321-A889-D24287549F14}" type="slidenum">
              <a:rPr lang="en-US" smtClean="0"/>
              <a:pPr/>
              <a:t>6</a:t>
            </a:fld>
            <a:endParaRPr lang="en-US"/>
          </a:p>
        </p:txBody>
      </p:sp>
      <p:sp>
        <p:nvSpPr>
          <p:cNvPr id="31747" name="Rectangle 2"/>
          <p:cNvSpPr>
            <a:spLocks noGrp="1" noRot="1" noChangeAspect="1" noChangeArrowheads="1" noTextEdit="1"/>
          </p:cNvSpPr>
          <p:nvPr>
            <p:ph type="sldImg"/>
          </p:nvPr>
        </p:nvSpPr>
        <p:spPr>
          <a:xfrm>
            <a:off x="381000" y="685800"/>
            <a:ext cx="6096000" cy="3429000"/>
          </a:xfrm>
          <a:ln/>
        </p:spPr>
      </p:sp>
      <p:sp>
        <p:nvSpPr>
          <p:cNvPr id="31748" name="Rectangle 3"/>
          <p:cNvSpPr>
            <a:spLocks noGrp="1" noChangeArrowheads="1"/>
          </p:cNvSpPr>
          <p:nvPr>
            <p:ph type="body" idx="1"/>
          </p:nvPr>
        </p:nvSpPr>
        <p:spPr>
          <a:noFill/>
          <a:ln/>
        </p:spPr>
        <p:txBody>
          <a:bodyPr/>
          <a:lstStyle/>
          <a:p>
            <a:r>
              <a:rPr lang="en-US"/>
              <a:t>Note: “and the Son” (the filioque) was added in the West (Third Council of Toledo, 589) and is not in the 381 text.</a:t>
            </a:r>
          </a:p>
          <a:p>
            <a:r>
              <a:rPr lang="en-US"/>
              <a:t>[1] The Book of Common Prayer 358 (1979) (Holy Eucharist, Rite Two).</a:t>
            </a:r>
          </a:p>
        </p:txBody>
      </p:sp>
    </p:spTree>
    <p:extLst>
      <p:ext uri="{BB962C8B-B14F-4D97-AF65-F5344CB8AC3E}">
        <p14:creationId xmlns:p14="http://schemas.microsoft.com/office/powerpoint/2010/main" val="3330636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C840A7DC-651D-49DB-BB1A-6C39E391F391}" type="slidenum">
              <a:rPr lang="en-US" smtClean="0"/>
              <a:pPr/>
              <a:t>7</a:t>
            </a:fld>
            <a:endParaRPr lang="en-US"/>
          </a:p>
        </p:txBody>
      </p:sp>
      <p:sp>
        <p:nvSpPr>
          <p:cNvPr id="32771" name="Rectangle 2"/>
          <p:cNvSpPr>
            <a:spLocks noGrp="1" noRot="1" noChangeAspect="1" noChangeArrowheads="1" noTextEdit="1"/>
          </p:cNvSpPr>
          <p:nvPr>
            <p:ph type="sldImg"/>
          </p:nvPr>
        </p:nvSpPr>
        <p:spPr>
          <a:xfrm>
            <a:off x="381000" y="685800"/>
            <a:ext cx="6096000" cy="3429000"/>
          </a:xfrm>
          <a:ln/>
        </p:spPr>
      </p:sp>
      <p:sp>
        <p:nvSpPr>
          <p:cNvPr id="32772" name="Rectangle 3"/>
          <p:cNvSpPr>
            <a:spLocks noGrp="1" noChangeArrowheads="1"/>
          </p:cNvSpPr>
          <p:nvPr>
            <p:ph type="body" idx="1"/>
          </p:nvPr>
        </p:nvSpPr>
        <p:spPr>
          <a:noFill/>
          <a:ln/>
        </p:spPr>
        <p:txBody>
          <a:bodyPr/>
          <a:lstStyle/>
          <a:p>
            <a:r>
              <a:rPr lang="en-US"/>
              <a:t>[1] The Book of Common Prayer 358 (1979) (Holy Eucharist, Rite Two).</a:t>
            </a:r>
          </a:p>
        </p:txBody>
      </p:sp>
    </p:spTree>
    <p:extLst>
      <p:ext uri="{BB962C8B-B14F-4D97-AF65-F5344CB8AC3E}">
        <p14:creationId xmlns:p14="http://schemas.microsoft.com/office/powerpoint/2010/main" val="33457799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D73BB67-DDE2-4189-856A-AD374C9567B9}" type="slidenum">
              <a:rPr lang="en-US" smtClean="0"/>
              <a:pPr>
                <a:defRPr/>
              </a:pPr>
              <a:t>8</a:t>
            </a:fld>
            <a:endParaRPr lang="en-US"/>
          </a:p>
        </p:txBody>
      </p:sp>
    </p:spTree>
    <p:extLst>
      <p:ext uri="{BB962C8B-B14F-4D97-AF65-F5344CB8AC3E}">
        <p14:creationId xmlns:p14="http://schemas.microsoft.com/office/powerpoint/2010/main" val="825030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Definitions paraphrase standard reference works (e.g., The Oxford Dictionary of the Christian Church); confirm wording against your preferred source.</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 Filioque, in The Oxford Dictionary of the Christian Church (F. L. Cross &amp; E. A. Livingstone eds., 2d ed. rev. 1984) (page to be confirmed).</a:t>
            </a:r>
          </a:p>
          <a:p>
            <a:r>
              <a:t>[2] The Book of Common Prayer 358 (1979) (Rite Two).</a:t>
            </a:r>
          </a:p>
          <a:p>
            <a:r>
              <a:t>Verify before presenting: the Third Council of Toledo (589) and Rome (1014) dates; the Lambeth Conference 1978 recommendation; and current Episcopal Church practice regarding the phrase.</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0C2CC7F2-C7F6-44DB-9F8E-090993DF8E6B}" type="slidenum">
              <a:rPr lang="en-US" smtClean="0"/>
              <a:pPr/>
              <a:t>9</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r>
              <a:rPr lang="en-US"/>
              <a:t>[1] Nicene Creed, The, in The Oxford Dictionary of the Christian Church 968 (F. L. Cross &amp; E. A. Livingstone eds., 2d ed. rev. 1984).</a:t>
            </a:r>
          </a:p>
        </p:txBody>
      </p:sp>
    </p:spTree>
    <p:extLst>
      <p:ext uri="{BB962C8B-B14F-4D97-AF65-F5344CB8AC3E}">
        <p14:creationId xmlns:p14="http://schemas.microsoft.com/office/powerpoint/2010/main" val="741101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15BCFFF9-1FC9-4AAA-8D53-383BF329F665}" type="slidenum">
              <a:rPr lang="en-US" smtClean="0"/>
              <a:pPr/>
              <a:t>10</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r>
              <a:rPr lang="en-US"/>
              <a:t>[1] Nicene Creed, The, in The Oxford Dictionary of the Christian Church 968 (F. L. Cross &amp; E. A. Livingstone eds., 2d ed. rev. 1984).</a:t>
            </a:r>
          </a:p>
          <a:p>
            <a:r>
              <a:rPr lang="en-US"/>
              <a:t>[2] The Book of Common Prayer 358 (1979) (Holy Eucharist, Rite Two).</a:t>
            </a:r>
          </a:p>
        </p:txBody>
      </p:sp>
    </p:spTree>
    <p:extLst>
      <p:ext uri="{BB962C8B-B14F-4D97-AF65-F5344CB8AC3E}">
        <p14:creationId xmlns:p14="http://schemas.microsoft.com/office/powerpoint/2010/main" val="40551927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 Holy Spirit, in The Oxford Dictionary of the Christian Church (F. L. Cross &amp; E. A. Livingstone eds., 2d ed. rev. 1984) (page to be confirmed).</a:t>
            </a:r>
          </a:p>
          <a:p>
            <a:r>
              <a:t>Background: the 325 creed ended with “And in the Holy Spirit.” The 381 council expanded the article in response to those (Pneumatomachians, or “Spirit-fighters”) who denied the Spirit’s full divinity.</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 The Book of Common Prayer 358 (1979) (Nicene Creed, Rite Two); id. at 304 (Baptismal Covenant, Apostles’ Creed) (page numbers to be confirmed).</a:t>
            </a:r>
          </a:p>
          <a:p>
            <a:r>
              <a:t>The Baptismal Covenant is framed by the Apostles’ Creed; the Nicene Creed is said at the Eucharist on Sundays and Major Feasts.</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E32D43F2-842E-4C04-AD79-59DCEAA74B84}" type="slidenum">
              <a:rPr lang="en-US" smtClean="0"/>
              <a:pPr/>
              <a:t>11</a:t>
            </a:fld>
            <a:endParaRPr lang="en-US"/>
          </a:p>
        </p:txBody>
      </p:sp>
      <p:sp>
        <p:nvSpPr>
          <p:cNvPr id="38915" name="Rectangle 2"/>
          <p:cNvSpPr>
            <a:spLocks noGrp="1" noRot="1" noChangeAspect="1" noChangeArrowheads="1" noTextEdit="1"/>
          </p:cNvSpPr>
          <p:nvPr>
            <p:ph type="sldImg"/>
          </p:nvPr>
        </p:nvSpPr>
        <p:spPr>
          <a:xfrm>
            <a:off x="381000" y="685800"/>
            <a:ext cx="6096000" cy="3429000"/>
          </a:xfrm>
          <a:ln/>
        </p:spPr>
      </p:sp>
      <p:sp>
        <p:nvSpPr>
          <p:cNvPr id="38916" name="Rectangle 3"/>
          <p:cNvSpPr>
            <a:spLocks noGrp="1" noChangeArrowheads="1"/>
          </p:cNvSpPr>
          <p:nvPr>
            <p:ph type="body" idx="1"/>
          </p:nvPr>
        </p:nvSpPr>
        <p:spPr>
          <a:noFill/>
          <a:ln/>
        </p:spPr>
        <p:txBody>
          <a:bodyPr/>
          <a:lstStyle/>
          <a:p>
            <a:r>
              <a:rPr lang="en-US"/>
              <a:t>[1] Homoousion, in The Oxford Dictionary of the Christian Church 662 (F. L. Cross &amp; E. A. Livingstone eds., 2d ed. rev. 1984).</a:t>
            </a:r>
          </a:p>
        </p:txBody>
      </p:sp>
    </p:spTree>
    <p:extLst>
      <p:ext uri="{BB962C8B-B14F-4D97-AF65-F5344CB8AC3E}">
        <p14:creationId xmlns:p14="http://schemas.microsoft.com/office/powerpoint/2010/main" val="12606118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 Homoousion, in The Oxford Dictionary of the Christian Church 662 (F. L. Cross &amp; E. A. Livingstone eds., 2d ed. rev. 1984).</a:t>
            </a:r>
          </a:p>
          <a:p>
            <a:r>
              <a:t>The two Greek words differ by a single letter, the iota (homo-ousios vs. homo-i-ousios).</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A04AA572-785F-4719-A9BD-F7D54D5BDCF1}" type="slidenum">
              <a:rPr lang="en-US" smtClean="0"/>
              <a:pPr/>
              <a:t>12</a:t>
            </a:fld>
            <a:endParaRPr 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r>
              <a:rPr lang="en-US"/>
              <a:t>[1] Arianism, in The Oxford Dictionary of the Christian Church 83–84 (F. L. Cross &amp; E. A. Livingstone eds., 2d ed. rev. 1984).</a:t>
            </a:r>
          </a:p>
        </p:txBody>
      </p:sp>
    </p:spTree>
    <p:extLst>
      <p:ext uri="{BB962C8B-B14F-4D97-AF65-F5344CB8AC3E}">
        <p14:creationId xmlns:p14="http://schemas.microsoft.com/office/powerpoint/2010/main" val="31390222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C129204F-1247-49FD-9DB6-29E046799AF7}" type="slidenum">
              <a:rPr lang="en-US" smtClean="0"/>
              <a:pPr/>
              <a:t>13</a:t>
            </a:fld>
            <a:endParaRPr 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8693180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 Arianism, in The Oxford Dictionary of the Christian Church 83–84 (F. L. Cross &amp; E. A. Livingstone eds., 2d ed. rev. 1984).</a:t>
            </a:r>
          </a:p>
          <a:p>
            <a:r>
              <a:t>[2] The Book of Common Prayer 358 (1979) (Rite Two) (quoted creed wording).</a:t>
            </a:r>
          </a:p>
          <a:p>
            <a:r>
              <a:t>The pairings are a teaching summary: each Arian claim on the left is met by the Creed phrase on the right.</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A4D1301F-9DBF-4927-97FD-4CE9FA68A7E0}" type="slidenum">
              <a:rPr lang="en-US" smtClean="0"/>
              <a:pPr/>
              <a:t>14</a:t>
            </a:fld>
            <a:endParaRPr 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r>
              <a:rPr lang="en-US"/>
              <a:t>[1] Arianism, in The Oxford Dictionary of the Christian Church 83–84 (F. L. Cross &amp; E. A. Livingstone eds., 2d ed. rev. 1984).</a:t>
            </a:r>
          </a:p>
        </p:txBody>
      </p:sp>
    </p:spTree>
    <p:extLst>
      <p:ext uri="{BB962C8B-B14F-4D97-AF65-F5344CB8AC3E}">
        <p14:creationId xmlns:p14="http://schemas.microsoft.com/office/powerpoint/2010/main" val="18226351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 Council of Nicaea, in The Oxford Dictionary of the Christian Church (F. L. Cross &amp; E. A. Livingstone eds., 2d ed. rev. 1984) (page to be confirmed).</a:t>
            </a:r>
          </a:p>
          <a:p>
            <a:r>
              <a:t>Attendance is traditionally given as about 300 bishops (tradition names 318); most came from the East. Nicaea is modern İznik, Turkey. Verify figures against your source.</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B32A0C44-3B46-4A23-BBF5-C7528D0F8ABF}" type="slidenum">
              <a:rPr lang="en-US" smtClean="0"/>
              <a:pPr/>
              <a:t>15</a:t>
            </a:fld>
            <a:endParaRPr 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r>
              <a:rPr lang="en-US"/>
              <a:t>[1] Arianism, in The Oxford Dictionary of the Christian Church 83–84 (F. L. Cross &amp; E. A. Livingstone eds., 2d ed. rev. 1984).</a:t>
            </a:r>
          </a:p>
        </p:txBody>
      </p:sp>
    </p:spTree>
    <p:extLst>
      <p:ext uri="{BB962C8B-B14F-4D97-AF65-F5344CB8AC3E}">
        <p14:creationId xmlns:p14="http://schemas.microsoft.com/office/powerpoint/2010/main" val="23320804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95965A51-5C80-4F55-9948-7A5E5E838AD3}" type="slidenum">
              <a:rPr lang="en-US" smtClean="0"/>
              <a:pPr/>
              <a:t>16</a:t>
            </a:fld>
            <a:endParaRPr lang="en-US"/>
          </a:p>
        </p:txBody>
      </p:sp>
      <p:sp>
        <p:nvSpPr>
          <p:cNvPr id="44035" name="Rectangle 2"/>
          <p:cNvSpPr>
            <a:spLocks noGrp="1" noRot="1" noChangeAspect="1" noChangeArrowheads="1" noTextEdit="1"/>
          </p:cNvSpPr>
          <p:nvPr>
            <p:ph type="sldImg"/>
          </p:nvPr>
        </p:nvSpPr>
        <p:spPr>
          <a:xfrm>
            <a:off x="381000" y="685800"/>
            <a:ext cx="6096000" cy="3429000"/>
          </a:xfrm>
          <a:ln/>
        </p:spPr>
      </p:sp>
      <p:sp>
        <p:nvSpPr>
          <p:cNvPr id="4403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1902514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50B65CFF-2B3C-497D-B453-57C219ED518F}" type="slidenum">
              <a:rPr lang="en-US" smtClean="0"/>
              <a:pPr/>
              <a:t>17</a:t>
            </a:fld>
            <a:endParaRPr 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r>
              <a:rPr lang="en-US"/>
              <a:t>[1] Arianism, in The Oxford Dictionary of the Christian Church 83–84 (F. L. Cross &amp; E. A. Livingstone eds., 2d ed. rev. 1984).</a:t>
            </a:r>
          </a:p>
        </p:txBody>
      </p:sp>
    </p:spTree>
    <p:extLst>
      <p:ext uri="{BB962C8B-B14F-4D97-AF65-F5344CB8AC3E}">
        <p14:creationId xmlns:p14="http://schemas.microsoft.com/office/powerpoint/2010/main" val="11762588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89626EE7-D13D-481C-87D0-2CCE75F35D4B}" type="slidenum">
              <a:rPr lang="en-US" smtClean="0"/>
              <a:pPr/>
              <a:t>18</a:t>
            </a:fld>
            <a:endParaRPr 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r>
              <a:rPr lang="en-US"/>
              <a:t>[1] Nicene Creed, The, in The Oxford Dictionary of the Christian Church 968 (F. L. Cross &amp; E. A. Livingstone eds., 2d ed. rev. 1984).</a:t>
            </a:r>
          </a:p>
        </p:txBody>
      </p:sp>
    </p:spTree>
    <p:extLst>
      <p:ext uri="{BB962C8B-B14F-4D97-AF65-F5344CB8AC3E}">
        <p14:creationId xmlns:p14="http://schemas.microsoft.com/office/powerpoint/2010/main" val="18711148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 Nicene Creed, The, in The Oxford Dictionary of the Christian Church 968 (F. L. Cross &amp; E. A. Livingstone eds., 2d ed. rev. 1984).</a:t>
            </a:r>
          </a:p>
          <a:p>
            <a:r>
              <a:t>[2] The Book of Common Prayer 358 (1979) (rubric before the Nicene Creed, Rite Two).</a:t>
            </a:r>
          </a:p>
          <a:p>
            <a:r>
              <a:t>Verify the Toledo (589) and Rome (1014) dates against your source.</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sz="quarter" idx="3"/>
          </p:nvPr>
        </p:nvSpPr>
        <p:spPr/>
        <p:txBody>
          <a:bodyPr/>
          <a:lstStyle/>
          <a:p>
            <a:r>
              <a:t>[1] The Chicago-Lambeth Quadrilateral 1886, 1888, in The Book of Common Prayer 876–878 (1979) (Historical Documents of the Church). Verify page numbers against your copy.</a:t>
            </a:r>
          </a:p>
          <a:p>
            <a:r>
              <a:t>Background: the House of Bishops of the Protestant Episcopal Church adopted the four points at Chicago in 1886; the 1888 Lambeth Conference adopted them, with modifications, as a basis for discussion of Christian unity.</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 The Articles of Religion, art. VIII (Of the Creeds), in The Book of Common Prayer 868 (1979) (page to be confirmed). Text: “The Three Creeds, Nicene Creed, Athanasius’s Creed, and that which is commonly called the Apostles’ Creed, ought thoroughly to be received and believed: for they may be proved by most certain warrants of Holy Scripture.”</a:t>
            </a:r>
          </a:p>
          <a:p>
            <a:r>
              <a:t>[2] The Chicago-Lambeth Quadrilateral, in The Book of Common Prayer 876–878 (1979) (pages to be confirmed).</a:t>
            </a:r>
          </a:p>
          <a:p>
            <a:r>
              <a:t>[3] The Book of Common Prayer 326–358 (1979) (Holy Eucharist, Rites One and Two).</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8ED3E41D-0650-4D1D-B636-074936750491}" type="slidenum">
              <a:rPr lang="en-US" smtClean="0"/>
              <a:pPr/>
              <a:t>19</a:t>
            </a:fld>
            <a:endParaRPr lang="en-US"/>
          </a:p>
        </p:txBody>
      </p:sp>
      <p:sp>
        <p:nvSpPr>
          <p:cNvPr id="47107" name="Rectangle 2"/>
          <p:cNvSpPr>
            <a:spLocks noGrp="1" noRot="1" noChangeAspect="1" noChangeArrowheads="1" noTextEdit="1"/>
          </p:cNvSpPr>
          <p:nvPr>
            <p:ph type="sldImg"/>
          </p:nvPr>
        </p:nvSpPr>
        <p:spPr>
          <a:xfrm>
            <a:off x="381000" y="685800"/>
            <a:ext cx="6096000" cy="3429000"/>
          </a:xfrm>
          <a:ln/>
        </p:spPr>
      </p:sp>
      <p:sp>
        <p:nvSpPr>
          <p:cNvPr id="4710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6521390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2025 marked 1,700 years since the Council of Nicaea (325). Verify the claim about which traditions use the Creed against your sources; the filioque remains a point of difference (see the note on “and the Son”).</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23BAB8CB-85E4-44C7-9D0B-4E53E485F1C8}" type="slidenum">
              <a:rPr lang="en-US" smtClean="0"/>
              <a:pPr/>
              <a:t>20</a:t>
            </a:fld>
            <a:endParaRPr 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r>
              <a:rPr lang="en-US"/>
              <a:t>[1] Nicene Creed, in Don S. Armentrout &amp; Robert Boak Slocum, eds., An Episcopal Dictionary of the Church: A User-Friendly Reference for Episcopalians 360 (Church Publishing 1999).</a:t>
            </a:r>
          </a:p>
          <a:p>
            <a:r>
              <a:rPr lang="en-US"/>
              <a:t>[2] The Articles of Religion, art. I (Of Faith in the Holy Trinity), in The Book of Common Prayer 867 (1979):</a:t>
            </a:r>
          </a:p>
          <a:p>
            <a:r>
              <a:rPr lang="en-US"/>
              <a:t>There is but one living and true God, everlasting, without body, parts, or passions; of infinite power, wisdom, and goodness; the Maker, and Preserver of all things both visible and invisible. And in unity of this Godhead there be three Persons, of one substance, power, and eternity; the Father, the Son, and the Holy Ghost.</a:t>
            </a:r>
          </a:p>
        </p:txBody>
      </p:sp>
    </p:spTree>
    <p:extLst>
      <p:ext uri="{BB962C8B-B14F-4D97-AF65-F5344CB8AC3E}">
        <p14:creationId xmlns:p14="http://schemas.microsoft.com/office/powerpoint/2010/main" val="40700087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AF8F3"/>
        </a:solidFill>
        <a:effectLst/>
      </p:bgPr>
    </p:bg>
    <p:spTree>
      <p:nvGrpSpPr>
        <p:cNvPr id="1" name=""/>
        <p:cNvGrpSpPr/>
        <p:nvPr/>
      </p:nvGrpSpPr>
      <p:grpSpPr>
        <a:xfrm>
          <a:off x="0" y="0"/>
          <a:ext cx="0" cy="0"/>
          <a:chOff x="0" y="0"/>
          <a:chExt cx="0" cy="0"/>
        </a:xfrm>
      </p:grpSpPr>
      <p:sp>
        <p:nvSpPr>
          <p:cNvPr id="5" name="Title 4"/>
          <p:cNvSpPr>
            <a:spLocks noGrp="1"/>
          </p:cNvSpPr>
          <p:nvPr>
            <p:ph type="ctrTitle"/>
          </p:nvPr>
        </p:nvSpPr>
        <p:spPr>
          <a:xfrm>
            <a:off x="963143" y="1820206"/>
            <a:ext cx="1036294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a:t>Click to edit Master title style</a:t>
            </a:r>
          </a:p>
        </p:txBody>
      </p:sp>
      <p:sp>
        <p:nvSpPr>
          <p:cNvPr id="20" name="Subtitle 19"/>
          <p:cNvSpPr>
            <a:spLocks noGrp="1"/>
          </p:cNvSpPr>
          <p:nvPr>
            <p:ph type="subTitle" idx="1"/>
          </p:nvPr>
        </p:nvSpPr>
        <p:spPr>
          <a:xfrm>
            <a:off x="963143" y="3685032"/>
            <a:ext cx="1036294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19" name="Date Placeholder 18"/>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11" name="Slide Number Placeholder 10"/>
          <p:cNvSpPr>
            <a:spLocks noGrp="1"/>
          </p:cNvSpPr>
          <p:nvPr>
            <p:ph type="sldNum" sz="quarter" idx="12"/>
          </p:nvPr>
        </p:nvSpPr>
        <p:spPr/>
        <p:txBody>
          <a:bodyPr/>
          <a:lstStyle/>
          <a:p>
            <a:pPr>
              <a:defRPr/>
            </a:pPr>
            <a:fld id="{C8C1E57A-EB49-47A7-9BCD-3C8ED38FD829}"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FAF8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0543" y="4983480"/>
            <a:ext cx="10911567" cy="1051560"/>
          </a:xfrm>
        </p:spPr>
        <p:txBody>
          <a:bodyPr/>
          <a:lstStyle/>
          <a:p>
            <a:r>
              <a:rPr kumimoji="0" lang="en-US"/>
              <a:t>Click to edit Master title style</a:t>
            </a:r>
          </a:p>
        </p:txBody>
      </p:sp>
      <p:sp>
        <p:nvSpPr>
          <p:cNvPr id="3" name="Content Placeholder 2"/>
          <p:cNvSpPr>
            <a:spLocks noGrp="1"/>
          </p:cNvSpPr>
          <p:nvPr>
            <p:ph idx="1"/>
          </p:nvPr>
        </p:nvSpPr>
        <p:spPr>
          <a:xfrm>
            <a:off x="670543" y="530352"/>
            <a:ext cx="10911567" cy="41879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563F5BE-03A1-4451-B56C-9F442283EFD4}"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rgbClr val="FAF8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4443" y="4928616"/>
            <a:ext cx="10911567" cy="676656"/>
          </a:xfrm>
        </p:spPr>
        <p:txBody>
          <a:bodyPr lIns="91440" bIns="0" anchor="b"/>
          <a:lstStyle>
            <a:lvl1pPr algn="l">
              <a:buNone/>
              <a:defRPr sz="3600" b="0" cap="none" baseline="0">
                <a:solidFill>
                  <a:schemeClr val="bg2">
                    <a:shade val="25000"/>
                  </a:schemeClr>
                </a:solidFill>
                <a:effectLst/>
              </a:defRPr>
            </a:lvl1pPr>
            <a:extLst/>
          </a:lstStyle>
          <a:p>
            <a:r>
              <a:rPr kumimoji="0" lang="en-US"/>
              <a:t>Click to edit Master title style</a:t>
            </a:r>
          </a:p>
        </p:txBody>
      </p:sp>
      <p:sp>
        <p:nvSpPr>
          <p:cNvPr id="3" name="Text Placeholder 2"/>
          <p:cNvSpPr>
            <a:spLocks noGrp="1"/>
          </p:cNvSpPr>
          <p:nvPr>
            <p:ph type="body" idx="1"/>
          </p:nvPr>
        </p:nvSpPr>
        <p:spPr>
          <a:xfrm>
            <a:off x="624443" y="5624484"/>
            <a:ext cx="10911567"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0B9F5B1-67E0-464F-878B-776A2AFD197C}"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FAF8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85785" y="530352"/>
            <a:ext cx="5242428"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340321" y="530352"/>
            <a:ext cx="5242428"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40DC001-79E1-48AB-88B8-70DD86F2C68B}"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rgbClr val="FAF8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0543" y="4983480"/>
            <a:ext cx="10911567" cy="1051560"/>
          </a:xfrm>
        </p:spPr>
        <p:txBody>
          <a:bodyPr anchor="b"/>
          <a:lstStyle>
            <a:lvl1pPr>
              <a:defRPr b="1"/>
            </a:lvl1pPr>
            <a:extLst/>
          </a:lstStyle>
          <a:p>
            <a:r>
              <a:rPr kumimoji="0" lang="en-US"/>
              <a:t>Click to edit Master title style</a:t>
            </a:r>
          </a:p>
        </p:txBody>
      </p:sp>
      <p:sp>
        <p:nvSpPr>
          <p:cNvPr id="3" name="Text Placeholder 2"/>
          <p:cNvSpPr>
            <a:spLocks noGrp="1"/>
          </p:cNvSpPr>
          <p:nvPr>
            <p:ph type="body" idx="1"/>
          </p:nvPr>
        </p:nvSpPr>
        <p:spPr>
          <a:xfrm>
            <a:off x="809611" y="579438"/>
            <a:ext cx="5242428"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02736" y="579438"/>
            <a:ext cx="5242428"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809611" y="1447800"/>
            <a:ext cx="5242428"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202736" y="1447800"/>
            <a:ext cx="5242428"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A09B2491-7580-49D6-8F3C-B289DEE061F3}"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FAF8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F4A41880-9809-48FF-8511-9AB3D18D5BC6}"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rgbClr val="FAF8F3"/>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B6510919-682D-4628-924B-8D9294CF558B}"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rgbClr val="FAF8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384860" y="533400"/>
            <a:ext cx="3962300" cy="914400"/>
          </a:xfrm>
        </p:spPr>
        <p:txBody>
          <a:bodyPr anchor="b"/>
          <a:lstStyle>
            <a:lvl1pPr algn="l">
              <a:buNone/>
              <a:defRPr sz="2200" b="1">
                <a:solidFill>
                  <a:schemeClr val="accent1"/>
                </a:solidFill>
              </a:defRPr>
            </a:lvl1pPr>
            <a:extLst/>
          </a:lstStyle>
          <a:p>
            <a:r>
              <a:rPr kumimoji="0" lang="en-US"/>
              <a:t>Click to edit Master title style</a:t>
            </a:r>
          </a:p>
        </p:txBody>
      </p:sp>
      <p:sp>
        <p:nvSpPr>
          <p:cNvPr id="3" name="Text Placeholder 2"/>
          <p:cNvSpPr>
            <a:spLocks noGrp="1"/>
          </p:cNvSpPr>
          <p:nvPr>
            <p:ph type="body" idx="2"/>
          </p:nvPr>
        </p:nvSpPr>
        <p:spPr>
          <a:xfrm>
            <a:off x="7384944" y="1447802"/>
            <a:ext cx="39623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1"/>
          </p:nvPr>
        </p:nvSpPr>
        <p:spPr>
          <a:xfrm>
            <a:off x="1015137" y="930144"/>
            <a:ext cx="6168057"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A3E82F7-2361-4814-9D6C-410EC8606AC5}"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rgbClr val="FAF8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584" y="5012056"/>
            <a:ext cx="10972525" cy="1051560"/>
          </a:xfrm>
        </p:spPr>
        <p:txBody>
          <a:bodyPr anchor="t"/>
          <a:lstStyle>
            <a:lvl1pPr algn="l">
              <a:buNone/>
              <a:defRPr sz="3600" b="0">
                <a:solidFill>
                  <a:schemeClr val="bg2">
                    <a:shade val="25000"/>
                  </a:schemeClr>
                </a:solidFill>
                <a:effectLst/>
              </a:defRPr>
            </a:lvl1pPr>
            <a:extLst/>
          </a:lstStyle>
          <a:p>
            <a:r>
              <a:rPr kumimoji="0" lang="en-US"/>
              <a:t>Click to edit Master title style</a:t>
            </a:r>
          </a:p>
        </p:txBody>
      </p:sp>
      <p:sp>
        <p:nvSpPr>
          <p:cNvPr id="4" name="Text Placeholder 3"/>
          <p:cNvSpPr>
            <a:spLocks noGrp="1"/>
          </p:cNvSpPr>
          <p:nvPr>
            <p:ph type="body" sz="half" idx="2"/>
          </p:nvPr>
        </p:nvSpPr>
        <p:spPr bwMode="grayWhite">
          <a:xfrm>
            <a:off x="8616733" y="533400"/>
            <a:ext cx="2986965"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1F0AB82-AF9F-45F9-9330-745C6E315F6B}" type="slidenum">
              <a:rPr lang="en-US" smtClean="0"/>
              <a:pPr>
                <a:defRPr/>
              </a:pPr>
              <a:t>‹#›</a:t>
            </a:fld>
            <a:endParaRPr lang="en-US"/>
          </a:p>
        </p:txBody>
      </p:sp>
      <p:sp>
        <p:nvSpPr>
          <p:cNvPr id="3" name="Picture Placeholder 2"/>
          <p:cNvSpPr>
            <a:spLocks noGrp="1"/>
          </p:cNvSpPr>
          <p:nvPr>
            <p:ph type="pic" idx="1"/>
          </p:nvPr>
        </p:nvSpPr>
        <p:spPr>
          <a:xfrm>
            <a:off x="561959" y="435768"/>
            <a:ext cx="7900218"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a:t>Click icon to add picture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rgbClr val="FAF8F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0543" y="4983480"/>
            <a:ext cx="10911567" cy="1051560"/>
          </a:xfrm>
        </p:spPr>
        <p:txBody>
          <a:bodyPr/>
          <a:lstStyle/>
          <a:p>
            <a:r>
              <a:rPr kumimoji="0" lang="en-US"/>
              <a:t>Click to edit Master title style</a:t>
            </a:r>
          </a:p>
        </p:txBody>
      </p:sp>
      <p:sp>
        <p:nvSpPr>
          <p:cNvPr id="3" name="Vertical Text Placeholder 2"/>
          <p:cNvSpPr>
            <a:spLocks noGrp="1"/>
          </p:cNvSpPr>
          <p:nvPr>
            <p:ph type="body" orient="vert" idx="1"/>
          </p:nvPr>
        </p:nvSpPr>
        <p:spPr>
          <a:xfrm>
            <a:off x="670543" y="530352"/>
            <a:ext cx="10911567" cy="4187952"/>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A359121-712E-430E-B0F0-B220BBFD284E}"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rgbClr val="FAF8F3"/>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978" y="533404"/>
            <a:ext cx="2641533" cy="5257799"/>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711182" y="533402"/>
            <a:ext cx="7924601" cy="525780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EDAB8BF-F489-4C0E-97EC-B1E9711BFA25}"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sp>
        <p:nvSpPr>
          <p:cNvPr id="13" name="Title Placeholder 12"/>
          <p:cNvSpPr>
            <a:spLocks noGrp="1"/>
          </p:cNvSpPr>
          <p:nvPr>
            <p:ph type="title"/>
          </p:nvPr>
        </p:nvSpPr>
        <p:spPr>
          <a:xfrm>
            <a:off x="670543" y="4985590"/>
            <a:ext cx="10911567" cy="1051560"/>
          </a:xfrm>
          <a:prstGeom prst="rect">
            <a:avLst/>
          </a:prstGeom>
        </p:spPr>
        <p:txBody>
          <a:bodyPr vert="horz" anchor="b">
            <a:normAutofit/>
          </a:bodyPr>
          <a:lstStyle/>
          <a:p>
            <a:r>
              <a:rPr kumimoji="0" lang="en-US"/>
              <a:t>Click to edit Master title style</a:t>
            </a:r>
          </a:p>
        </p:txBody>
      </p:sp>
      <p:sp>
        <p:nvSpPr>
          <p:cNvPr id="4" name="Text Placeholder 3"/>
          <p:cNvSpPr>
            <a:spLocks noGrp="1"/>
          </p:cNvSpPr>
          <p:nvPr>
            <p:ph type="body" idx="1"/>
          </p:nvPr>
        </p:nvSpPr>
        <p:spPr>
          <a:xfrm>
            <a:off x="670543" y="530352"/>
            <a:ext cx="10911567" cy="4187952"/>
          </a:xfrm>
          <a:prstGeom prst="rect">
            <a:avLst/>
          </a:prstGeom>
        </p:spPr>
        <p:txBody>
          <a:bodyPr vert="horz" lIns="182880" tIns="9144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5" name="Date Placeholder 24"/>
          <p:cNvSpPr>
            <a:spLocks noGrp="1"/>
          </p:cNvSpPr>
          <p:nvPr>
            <p:ph type="dt" sz="half" idx="2"/>
          </p:nvPr>
        </p:nvSpPr>
        <p:spPr>
          <a:xfrm>
            <a:off x="5034978" y="6111875"/>
            <a:ext cx="3047923"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pPr>
              <a:defRPr/>
            </a:pPr>
            <a:endParaRPr lang="en-US"/>
          </a:p>
        </p:txBody>
      </p:sp>
      <p:sp>
        <p:nvSpPr>
          <p:cNvPr id="18" name="Footer Placeholder 17"/>
          <p:cNvSpPr>
            <a:spLocks noGrp="1"/>
          </p:cNvSpPr>
          <p:nvPr>
            <p:ph type="ftr" sz="quarter" idx="3"/>
          </p:nvPr>
        </p:nvSpPr>
        <p:spPr>
          <a:xfrm>
            <a:off x="8082901" y="6111875"/>
            <a:ext cx="3047923"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pPr>
              <a:defRPr/>
            </a:pPr>
            <a:endParaRPr lang="en-US"/>
          </a:p>
        </p:txBody>
      </p:sp>
      <p:sp>
        <p:nvSpPr>
          <p:cNvPr id="5" name="Slide Number Placeholder 4"/>
          <p:cNvSpPr>
            <a:spLocks noGrp="1"/>
          </p:cNvSpPr>
          <p:nvPr>
            <p:ph type="sldNum" sz="quarter" idx="4"/>
          </p:nvPr>
        </p:nvSpPr>
        <p:spPr>
          <a:xfrm>
            <a:off x="11130825" y="6111875"/>
            <a:ext cx="609584"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pPr>
              <a:defRPr/>
            </a:pPr>
            <a:fld id="{25959253-89D6-40DF-8AB7-247C31336D05}"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rtl="0" eaLnBrk="1" latinLnBrk="0" hangingPunct="1">
        <a:spcBef>
          <a:spcPct val="0"/>
        </a:spcBef>
        <a:buNone/>
        <a:defRPr kumimoji="0" sz="3600" b="1" kern="1200">
          <a:solidFill>
            <a:schemeClr val="accent1">
              <a:tint val="88000"/>
              <a:satMod val="150000"/>
            </a:schemeClr>
          </a:solidFill>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213D"/>
        </a:solidFill>
        <a:effectLst/>
      </p:bgPr>
    </p:bg>
    <p:spTree>
      <p:nvGrpSpPr>
        <p:cNvPr id="1" name=""/>
        <p:cNvGrpSpPr/>
        <p:nvPr/>
      </p:nvGrpSpPr>
      <p:grpSpPr>
        <a:xfrm>
          <a:off x="0" y="0"/>
          <a:ext cx="0" cy="0"/>
          <a:chOff x="0" y="0"/>
          <a:chExt cx="0" cy="0"/>
        </a:xfrm>
      </p:grpSpPr>
      <p:sp>
        <p:nvSpPr>
          <p:cNvPr id="2051" name="Oval 2050"/>
          <p:cNvSpPr/>
          <p:nvPr/>
        </p:nvSpPr>
        <p:spPr>
          <a:xfrm>
            <a:off x="7863840" y="-1188720"/>
            <a:ext cx="6035040" cy="6035040"/>
          </a:xfrm>
          <a:prstGeom prst="ellipse">
            <a:avLst/>
          </a:prstGeom>
          <a:noFill/>
          <a:ln w="15875">
            <a:solidFill>
              <a:srgbClr val="3A4C78"/>
            </a:solidFill>
          </a:ln>
        </p:spPr>
        <p:txBody>
          <a:bodyPr rtlCol="0" anchor="ctr"/>
          <a:lstStyle/>
          <a:p>
            <a:pPr algn="ctr"/>
            <a:endParaRPr/>
          </a:p>
        </p:txBody>
      </p:sp>
      <p:sp>
        <p:nvSpPr>
          <p:cNvPr id="2052" name="Oval 2051"/>
          <p:cNvSpPr/>
          <p:nvPr/>
        </p:nvSpPr>
        <p:spPr>
          <a:xfrm>
            <a:off x="8915400" y="-137160"/>
            <a:ext cx="3931920" cy="3931920"/>
          </a:xfrm>
          <a:prstGeom prst="ellipse">
            <a:avLst/>
          </a:prstGeom>
          <a:noFill/>
          <a:ln w="15875">
            <a:solidFill>
              <a:srgbClr val="D4A74F"/>
            </a:solidFill>
          </a:ln>
        </p:spPr>
        <p:txBody>
          <a:bodyPr rtlCol="0" anchor="ctr"/>
          <a:lstStyle/>
          <a:p>
            <a:pPr algn="ctr"/>
            <a:endParaRPr/>
          </a:p>
        </p:txBody>
      </p:sp>
      <p:sp>
        <p:nvSpPr>
          <p:cNvPr id="2053" name="Oval 2052"/>
          <p:cNvSpPr/>
          <p:nvPr/>
        </p:nvSpPr>
        <p:spPr>
          <a:xfrm>
            <a:off x="9966960" y="914400"/>
            <a:ext cx="1828800" cy="1828800"/>
          </a:xfrm>
          <a:prstGeom prst="ellipse">
            <a:avLst/>
          </a:prstGeom>
          <a:solidFill>
            <a:srgbClr val="22335A"/>
          </a:solidFill>
          <a:ln>
            <a:noFill/>
          </a:ln>
        </p:spPr>
        <p:txBody>
          <a:bodyPr rtlCol="0" anchor="ctr"/>
          <a:lstStyle/>
          <a:p>
            <a:pPr algn="ctr"/>
            <a:endParaRPr/>
          </a:p>
        </p:txBody>
      </p:sp>
      <p:sp>
        <p:nvSpPr>
          <p:cNvPr id="2054" name="TextBox 2053"/>
          <p:cNvSpPr txBox="1"/>
          <p:nvPr/>
        </p:nvSpPr>
        <p:spPr>
          <a:xfrm>
            <a:off x="822960" y="1828800"/>
            <a:ext cx="6400800" cy="320040"/>
          </a:xfrm>
          <a:prstGeom prst="rect">
            <a:avLst/>
          </a:prstGeom>
          <a:noFill/>
        </p:spPr>
        <p:txBody>
          <a:bodyPr wrap="square" lIns="0" tIns="0" rIns="0" bIns="0" anchor="t">
            <a:noAutofit/>
          </a:bodyPr>
          <a:lstStyle/>
          <a:p>
            <a:pPr algn="l">
              <a:spcBef>
                <a:spcPts val="0"/>
              </a:spcBef>
              <a:spcAft>
                <a:spcPts val="0"/>
              </a:spcAft>
            </a:pPr>
            <a:r>
              <a:rPr sz="1300" b="1" i="0">
                <a:solidFill>
                  <a:srgbClr val="D4A74F"/>
                </a:solidFill>
                <a:latin typeface="Calibri"/>
              </a:rPr>
              <a:t>CHURCH HISTORY &amp; DOCTRINE</a:t>
            </a:r>
          </a:p>
        </p:txBody>
      </p:sp>
      <p:sp>
        <p:nvSpPr>
          <p:cNvPr id="2055" name="TextBox 2054"/>
          <p:cNvSpPr txBox="1"/>
          <p:nvPr/>
        </p:nvSpPr>
        <p:spPr>
          <a:xfrm>
            <a:off x="822960" y="3611880"/>
            <a:ext cx="6400800" cy="548640"/>
          </a:xfrm>
          <a:prstGeom prst="rect">
            <a:avLst/>
          </a:prstGeom>
          <a:noFill/>
        </p:spPr>
        <p:txBody>
          <a:bodyPr wrap="square" lIns="0" tIns="0" rIns="0" bIns="0" anchor="t">
            <a:noAutofit/>
          </a:bodyPr>
          <a:lstStyle/>
          <a:p>
            <a:pPr algn="l">
              <a:spcBef>
                <a:spcPts val="0"/>
              </a:spcBef>
              <a:spcAft>
                <a:spcPts val="0"/>
              </a:spcAft>
            </a:pPr>
            <a:r>
              <a:rPr sz="2400" b="0" i="0">
                <a:solidFill>
                  <a:srgbClr val="C9D1E3"/>
                </a:solidFill>
                <a:latin typeface="Calibri"/>
              </a:rPr>
              <a:t>What’s the big deal?</a:t>
            </a:r>
          </a:p>
        </p:txBody>
      </p:sp>
      <p:sp>
        <p:nvSpPr>
          <p:cNvPr id="2056" name="Rounded Rectangle 2055"/>
          <p:cNvSpPr/>
          <p:nvPr/>
        </p:nvSpPr>
        <p:spPr>
          <a:xfrm>
            <a:off x="822960" y="5257800"/>
            <a:ext cx="2834640" cy="475488"/>
          </a:xfrm>
          <a:prstGeom prst="roundRect">
            <a:avLst>
              <a:gd name="adj" fmla="val 50000"/>
            </a:avLst>
          </a:prstGeom>
          <a:solidFill>
            <a:srgbClr val="22335A"/>
          </a:solidFill>
          <a:ln>
            <a:noFill/>
          </a:ln>
        </p:spPr>
        <p:txBody>
          <a:bodyPr rtlCol="0" anchor="ctr"/>
          <a:lstStyle/>
          <a:p>
            <a:pPr algn="ctr"/>
            <a:endParaRPr/>
          </a:p>
        </p:txBody>
      </p:sp>
      <p:sp>
        <p:nvSpPr>
          <p:cNvPr id="2057" name="TextBox 2056"/>
          <p:cNvSpPr txBox="1"/>
          <p:nvPr/>
        </p:nvSpPr>
        <p:spPr>
          <a:xfrm>
            <a:off x="822960" y="5257800"/>
            <a:ext cx="2834640" cy="475488"/>
          </a:xfrm>
          <a:prstGeom prst="rect">
            <a:avLst/>
          </a:prstGeom>
          <a:noFill/>
        </p:spPr>
        <p:txBody>
          <a:bodyPr wrap="square" lIns="0" tIns="0" rIns="0" bIns="0" anchor="ctr">
            <a:noAutofit/>
          </a:bodyPr>
          <a:lstStyle/>
          <a:p>
            <a:pPr algn="ctr">
              <a:spcBef>
                <a:spcPts val="0"/>
              </a:spcBef>
              <a:spcAft>
                <a:spcPts val="0"/>
              </a:spcAft>
            </a:pPr>
            <a:r>
              <a:rPr sz="1400" b="0" i="0">
                <a:solidFill>
                  <a:srgbClr val="FFFFFF"/>
                </a:solidFill>
                <a:latin typeface="Calibri"/>
              </a:rPr>
              <a:t>AD 325 · Council of Nicaea</a:t>
            </a:r>
          </a:p>
        </p:txBody>
      </p:sp>
      <p:sp>
        <p:nvSpPr>
          <p:cNvPr id="2058" name="Rounded Rectangle 2057"/>
          <p:cNvSpPr/>
          <p:nvPr/>
        </p:nvSpPr>
        <p:spPr>
          <a:xfrm>
            <a:off x="3840480" y="5257800"/>
            <a:ext cx="3931920" cy="475488"/>
          </a:xfrm>
          <a:prstGeom prst="roundRect">
            <a:avLst>
              <a:gd name="adj" fmla="val 50000"/>
            </a:avLst>
          </a:prstGeom>
          <a:solidFill>
            <a:srgbClr val="22335A"/>
          </a:solidFill>
          <a:ln>
            <a:noFill/>
          </a:ln>
        </p:spPr>
        <p:txBody>
          <a:bodyPr rtlCol="0" anchor="ctr"/>
          <a:lstStyle/>
          <a:p>
            <a:pPr algn="ctr"/>
            <a:endParaRPr/>
          </a:p>
        </p:txBody>
      </p:sp>
      <p:sp>
        <p:nvSpPr>
          <p:cNvPr id="2059" name="TextBox 2058"/>
          <p:cNvSpPr txBox="1"/>
          <p:nvPr/>
        </p:nvSpPr>
        <p:spPr>
          <a:xfrm>
            <a:off x="3840480" y="5257800"/>
            <a:ext cx="3931920" cy="475488"/>
          </a:xfrm>
          <a:prstGeom prst="rect">
            <a:avLst/>
          </a:prstGeom>
          <a:noFill/>
        </p:spPr>
        <p:txBody>
          <a:bodyPr wrap="square" lIns="0" tIns="0" rIns="0" bIns="0" anchor="ctr">
            <a:noAutofit/>
          </a:bodyPr>
          <a:lstStyle/>
          <a:p>
            <a:pPr algn="ctr">
              <a:spcBef>
                <a:spcPts val="0"/>
              </a:spcBef>
              <a:spcAft>
                <a:spcPts val="0"/>
              </a:spcAft>
            </a:pPr>
            <a:r>
              <a:rPr sz="1400" b="0" i="0">
                <a:solidFill>
                  <a:srgbClr val="FFFFFF"/>
                </a:solidFill>
                <a:latin typeface="Calibri"/>
              </a:rPr>
              <a:t>AD 381 · Council of Constantinople</a:t>
            </a:r>
          </a:p>
        </p:txBody>
      </p:sp>
      <p:sp>
        <p:nvSpPr>
          <p:cNvPr id="2050" name="Rectangle 2"/>
          <p:cNvSpPr>
            <a:spLocks noGrp="1" noChangeArrowheads="1"/>
          </p:cNvSpPr>
          <p:nvPr>
            <p:ph type="ctrTitle"/>
          </p:nvPr>
        </p:nvSpPr>
        <p:spPr>
          <a:xfrm>
            <a:off x="822960" y="2240280"/>
            <a:ext cx="6949440" cy="1280160"/>
          </a:xfrm>
        </p:spPr>
        <p:txBody>
          <a:bodyPr wrap="square" lIns="0" tIns="0" rIns="0" bIns="0">
            <a:noAutofit/>
          </a:bodyPr>
          <a:lstStyle/>
          <a:p>
            <a:pPr algn="l" eaLnBrk="1" hangingPunct="1">
              <a:lnSpc>
                <a:spcPct val="100000"/>
              </a:lnSpc>
              <a:spcBef>
                <a:spcPts val="0"/>
              </a:spcBef>
              <a:spcAft>
                <a:spcPts val="0"/>
              </a:spcAft>
              <a:defRPr/>
            </a:pPr>
            <a:r>
              <a:rPr lang="en-US" sz="5600" b="1" i="0">
                <a:solidFill>
                  <a:srgbClr val="FFFFFF"/>
                </a:solidFill>
                <a:latin typeface="Georgia"/>
              </a:rPr>
              <a:t>The Nicene Creed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rgbClr val="FAF8F3"/>
        </a:solidFill>
        <a:effectLst/>
      </p:bgPr>
    </p:bg>
    <p:spTree>
      <p:nvGrpSpPr>
        <p:cNvPr id="1" name=""/>
        <p:cNvGrpSpPr/>
        <p:nvPr/>
      </p:nvGrpSpPr>
      <p:grpSpPr>
        <a:xfrm>
          <a:off x="0" y="0"/>
          <a:ext cx="0" cy="0"/>
          <a:chOff x="0" y="0"/>
          <a:chExt cx="0" cy="0"/>
        </a:xfrm>
      </p:grpSpPr>
      <p:sp>
        <p:nvSpPr>
          <p:cNvPr id="5123" name="TextBox 5122"/>
          <p:cNvSpPr txBox="1"/>
          <p:nvPr/>
        </p:nvSpPr>
        <p:spPr>
          <a:xfrm>
            <a:off x="640080" y="411480"/>
            <a:ext cx="82296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THE CREED AT A GLANCE</a:t>
            </a:r>
          </a:p>
        </p:txBody>
      </p:sp>
      <p:sp>
        <p:nvSpPr>
          <p:cNvPr id="5124" name="TextBox 5123"/>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sz="1100" b="0" i="0">
                <a:solidFill>
                  <a:srgbClr val="6B7280"/>
                </a:solidFill>
                <a:latin typeface="Calibri"/>
              </a:rPr>
              <a:t>2</a:t>
            </a:r>
          </a:p>
        </p:txBody>
      </p:sp>
      <p:sp>
        <p:nvSpPr>
          <p:cNvPr id="5125" name="TextBox 5124"/>
          <p:cNvSpPr txBox="1"/>
          <p:nvPr/>
        </p:nvSpPr>
        <p:spPr>
          <a:xfrm>
            <a:off x="640080" y="1508760"/>
            <a:ext cx="10881360" cy="365760"/>
          </a:xfrm>
          <a:prstGeom prst="rect">
            <a:avLst/>
          </a:prstGeom>
          <a:noFill/>
        </p:spPr>
        <p:txBody>
          <a:bodyPr wrap="square" lIns="0" tIns="0" rIns="0" bIns="0" anchor="t">
            <a:noAutofit/>
          </a:bodyPr>
          <a:lstStyle/>
          <a:p>
            <a:pPr algn="l">
              <a:spcBef>
                <a:spcPts val="0"/>
              </a:spcBef>
              <a:spcAft>
                <a:spcPts val="0"/>
              </a:spcAft>
            </a:pPr>
            <a:r>
              <a:rPr sz="1800" b="0" i="0">
                <a:solidFill>
                  <a:srgbClr val="3D4657"/>
                </a:solidFill>
                <a:latin typeface="Calibri"/>
              </a:rPr>
              <a:t>For teaching purposes, the Creed is divided into four parts</a:t>
            </a:r>
          </a:p>
        </p:txBody>
      </p:sp>
      <p:sp>
        <p:nvSpPr>
          <p:cNvPr id="5126" name="Rounded Rectangle 5125"/>
          <p:cNvSpPr/>
          <p:nvPr/>
        </p:nvSpPr>
        <p:spPr>
          <a:xfrm>
            <a:off x="640080" y="2194560"/>
            <a:ext cx="2521458" cy="214884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5127" name="Oval 5126"/>
          <p:cNvSpPr/>
          <p:nvPr/>
        </p:nvSpPr>
        <p:spPr>
          <a:xfrm>
            <a:off x="914400" y="2468880"/>
            <a:ext cx="548640" cy="548640"/>
          </a:xfrm>
          <a:prstGeom prst="ellipse">
            <a:avLst/>
          </a:prstGeom>
          <a:solidFill>
            <a:srgbClr val="14213D"/>
          </a:solidFill>
          <a:ln>
            <a:noFill/>
          </a:ln>
        </p:spPr>
        <p:txBody>
          <a:bodyPr rtlCol="0" anchor="ctr"/>
          <a:lstStyle/>
          <a:p>
            <a:pPr algn="ctr"/>
            <a:endParaRPr/>
          </a:p>
        </p:txBody>
      </p:sp>
      <p:sp>
        <p:nvSpPr>
          <p:cNvPr id="5128" name="TextBox 5127"/>
          <p:cNvSpPr txBox="1"/>
          <p:nvPr/>
        </p:nvSpPr>
        <p:spPr>
          <a:xfrm>
            <a:off x="914400" y="2468880"/>
            <a:ext cx="548640" cy="548640"/>
          </a:xfrm>
          <a:prstGeom prst="rect">
            <a:avLst/>
          </a:prstGeom>
          <a:noFill/>
        </p:spPr>
        <p:txBody>
          <a:bodyPr wrap="square" lIns="0" tIns="0" rIns="0" bIns="0" anchor="ctr">
            <a:noAutofit/>
          </a:bodyPr>
          <a:lstStyle/>
          <a:p>
            <a:pPr algn="ctr">
              <a:spcBef>
                <a:spcPts val="0"/>
              </a:spcBef>
              <a:spcAft>
                <a:spcPts val="0"/>
              </a:spcAft>
            </a:pPr>
            <a:r>
              <a:rPr sz="2000" b="1" i="0">
                <a:solidFill>
                  <a:srgbClr val="FFFFFF"/>
                </a:solidFill>
                <a:latin typeface="Georgia"/>
              </a:rPr>
              <a:t>1</a:t>
            </a:r>
          </a:p>
        </p:txBody>
      </p:sp>
      <p:sp>
        <p:nvSpPr>
          <p:cNvPr id="5129" name="TextBox 5128"/>
          <p:cNvSpPr txBox="1"/>
          <p:nvPr/>
        </p:nvSpPr>
        <p:spPr>
          <a:xfrm>
            <a:off x="914400" y="3200400"/>
            <a:ext cx="1972817" cy="411480"/>
          </a:xfrm>
          <a:prstGeom prst="rect">
            <a:avLst/>
          </a:prstGeom>
          <a:noFill/>
        </p:spPr>
        <p:txBody>
          <a:bodyPr wrap="square" lIns="0" tIns="0" rIns="0" bIns="0" anchor="t">
            <a:noAutofit/>
          </a:bodyPr>
          <a:lstStyle/>
          <a:p>
            <a:pPr algn="l">
              <a:spcBef>
                <a:spcPts val="0"/>
              </a:spcBef>
              <a:spcAft>
                <a:spcPts val="0"/>
              </a:spcAft>
            </a:pPr>
            <a:r>
              <a:rPr lang="en-US" sz="1700" b="1" i="0">
                <a:solidFill>
                  <a:srgbClr val="14213D"/>
                </a:solidFill>
                <a:latin typeface="Georgia"/>
              </a:rPr>
              <a:t>The Father</a:t>
            </a:r>
          </a:p>
        </p:txBody>
      </p:sp>
      <p:sp>
        <p:nvSpPr>
          <p:cNvPr id="5130" name="TextBox 5129"/>
          <p:cNvSpPr txBox="1"/>
          <p:nvPr/>
        </p:nvSpPr>
        <p:spPr>
          <a:xfrm>
            <a:off x="914400" y="3657600"/>
            <a:ext cx="1972817" cy="594360"/>
          </a:xfrm>
          <a:prstGeom prst="rect">
            <a:avLst/>
          </a:prstGeom>
          <a:noFill/>
        </p:spPr>
        <p:txBody>
          <a:bodyPr wrap="square" lIns="0" tIns="0" rIns="0" bIns="0" anchor="t">
            <a:noAutofit/>
          </a:bodyPr>
          <a:lstStyle/>
          <a:p>
            <a:pPr algn="l">
              <a:spcBef>
                <a:spcPts val="0"/>
              </a:spcBef>
              <a:spcAft>
                <a:spcPts val="0"/>
              </a:spcAft>
            </a:pPr>
            <a:r>
              <a:rPr sz="1500" b="0" i="0">
                <a:solidFill>
                  <a:srgbClr val="3D4657"/>
                </a:solidFill>
                <a:latin typeface="Calibri"/>
              </a:rPr>
              <a:t>A statement about God the Father</a:t>
            </a:r>
          </a:p>
        </p:txBody>
      </p:sp>
      <p:sp>
        <p:nvSpPr>
          <p:cNvPr id="5131" name="Rounded Rectangle 5130"/>
          <p:cNvSpPr/>
          <p:nvPr/>
        </p:nvSpPr>
        <p:spPr>
          <a:xfrm>
            <a:off x="3435857" y="2194560"/>
            <a:ext cx="2521458" cy="214884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5132" name="Oval 5131"/>
          <p:cNvSpPr/>
          <p:nvPr/>
        </p:nvSpPr>
        <p:spPr>
          <a:xfrm>
            <a:off x="3710177" y="2468880"/>
            <a:ext cx="548640" cy="548640"/>
          </a:xfrm>
          <a:prstGeom prst="ellipse">
            <a:avLst/>
          </a:prstGeom>
          <a:solidFill>
            <a:srgbClr val="14213D"/>
          </a:solidFill>
          <a:ln>
            <a:noFill/>
          </a:ln>
        </p:spPr>
        <p:txBody>
          <a:bodyPr rtlCol="0" anchor="ctr"/>
          <a:lstStyle/>
          <a:p>
            <a:pPr algn="ctr"/>
            <a:endParaRPr/>
          </a:p>
        </p:txBody>
      </p:sp>
      <p:sp>
        <p:nvSpPr>
          <p:cNvPr id="5133" name="TextBox 5132"/>
          <p:cNvSpPr txBox="1"/>
          <p:nvPr/>
        </p:nvSpPr>
        <p:spPr>
          <a:xfrm>
            <a:off x="3710177" y="2468880"/>
            <a:ext cx="548640" cy="548640"/>
          </a:xfrm>
          <a:prstGeom prst="rect">
            <a:avLst/>
          </a:prstGeom>
          <a:noFill/>
        </p:spPr>
        <p:txBody>
          <a:bodyPr wrap="square" lIns="0" tIns="0" rIns="0" bIns="0" anchor="ctr">
            <a:noAutofit/>
          </a:bodyPr>
          <a:lstStyle/>
          <a:p>
            <a:pPr algn="ctr">
              <a:spcBef>
                <a:spcPts val="0"/>
              </a:spcBef>
              <a:spcAft>
                <a:spcPts val="0"/>
              </a:spcAft>
            </a:pPr>
            <a:r>
              <a:rPr sz="2000" b="1" i="0">
                <a:solidFill>
                  <a:srgbClr val="FFFFFF"/>
                </a:solidFill>
                <a:latin typeface="Georgia"/>
              </a:rPr>
              <a:t>2</a:t>
            </a:r>
          </a:p>
        </p:txBody>
      </p:sp>
      <p:sp>
        <p:nvSpPr>
          <p:cNvPr id="5134" name="TextBox 5133"/>
          <p:cNvSpPr txBox="1"/>
          <p:nvPr/>
        </p:nvSpPr>
        <p:spPr>
          <a:xfrm>
            <a:off x="3710177" y="3200400"/>
            <a:ext cx="1972817" cy="411480"/>
          </a:xfrm>
          <a:prstGeom prst="rect">
            <a:avLst/>
          </a:prstGeom>
          <a:noFill/>
        </p:spPr>
        <p:txBody>
          <a:bodyPr wrap="square" lIns="0" tIns="0" rIns="0" bIns="0" anchor="t">
            <a:noAutofit/>
          </a:bodyPr>
          <a:lstStyle/>
          <a:p>
            <a:pPr algn="l">
              <a:spcBef>
                <a:spcPts val="0"/>
              </a:spcBef>
              <a:spcAft>
                <a:spcPts val="0"/>
              </a:spcAft>
            </a:pPr>
            <a:r>
              <a:rPr lang="en-US" sz="1700" b="1" i="0">
                <a:solidFill>
                  <a:srgbClr val="14213D"/>
                </a:solidFill>
                <a:latin typeface="Georgia"/>
              </a:rPr>
              <a:t>The Son</a:t>
            </a:r>
          </a:p>
        </p:txBody>
      </p:sp>
      <p:sp>
        <p:nvSpPr>
          <p:cNvPr id="5135" name="TextBox 5134"/>
          <p:cNvSpPr txBox="1"/>
          <p:nvPr/>
        </p:nvSpPr>
        <p:spPr>
          <a:xfrm>
            <a:off x="3710177" y="3657600"/>
            <a:ext cx="1972817" cy="594360"/>
          </a:xfrm>
          <a:prstGeom prst="rect">
            <a:avLst/>
          </a:prstGeom>
          <a:noFill/>
        </p:spPr>
        <p:txBody>
          <a:bodyPr wrap="square" lIns="0" tIns="0" rIns="0" bIns="0" anchor="t">
            <a:noAutofit/>
          </a:bodyPr>
          <a:lstStyle/>
          <a:p>
            <a:pPr algn="l">
              <a:spcBef>
                <a:spcPts val="0"/>
              </a:spcBef>
              <a:spcAft>
                <a:spcPts val="0"/>
              </a:spcAft>
            </a:pPr>
            <a:r>
              <a:rPr sz="1500" b="0" i="0">
                <a:solidFill>
                  <a:srgbClr val="3D4657"/>
                </a:solidFill>
                <a:latin typeface="Calibri"/>
              </a:rPr>
              <a:t>A statement about God the Son</a:t>
            </a:r>
          </a:p>
        </p:txBody>
      </p:sp>
      <p:sp>
        <p:nvSpPr>
          <p:cNvPr id="5136" name="Rounded Rectangle 5135"/>
          <p:cNvSpPr/>
          <p:nvPr/>
        </p:nvSpPr>
        <p:spPr>
          <a:xfrm>
            <a:off x="6231636" y="2194560"/>
            <a:ext cx="2521458" cy="214884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5137" name="Oval 5136"/>
          <p:cNvSpPr/>
          <p:nvPr/>
        </p:nvSpPr>
        <p:spPr>
          <a:xfrm>
            <a:off x="6505955" y="2468880"/>
            <a:ext cx="548640" cy="548640"/>
          </a:xfrm>
          <a:prstGeom prst="ellipse">
            <a:avLst/>
          </a:prstGeom>
          <a:solidFill>
            <a:srgbClr val="14213D"/>
          </a:solidFill>
          <a:ln>
            <a:noFill/>
          </a:ln>
        </p:spPr>
        <p:txBody>
          <a:bodyPr rtlCol="0" anchor="ctr"/>
          <a:lstStyle/>
          <a:p>
            <a:pPr algn="ctr"/>
            <a:endParaRPr/>
          </a:p>
        </p:txBody>
      </p:sp>
      <p:sp>
        <p:nvSpPr>
          <p:cNvPr id="5138" name="TextBox 5137"/>
          <p:cNvSpPr txBox="1"/>
          <p:nvPr/>
        </p:nvSpPr>
        <p:spPr>
          <a:xfrm>
            <a:off x="6505955" y="2468880"/>
            <a:ext cx="548640" cy="548640"/>
          </a:xfrm>
          <a:prstGeom prst="rect">
            <a:avLst/>
          </a:prstGeom>
          <a:noFill/>
        </p:spPr>
        <p:txBody>
          <a:bodyPr wrap="square" lIns="0" tIns="0" rIns="0" bIns="0" anchor="ctr">
            <a:noAutofit/>
          </a:bodyPr>
          <a:lstStyle/>
          <a:p>
            <a:pPr algn="ctr">
              <a:spcBef>
                <a:spcPts val="0"/>
              </a:spcBef>
              <a:spcAft>
                <a:spcPts val="0"/>
              </a:spcAft>
            </a:pPr>
            <a:r>
              <a:rPr sz="2000" b="1" i="0">
                <a:solidFill>
                  <a:srgbClr val="FFFFFF"/>
                </a:solidFill>
                <a:latin typeface="Georgia"/>
              </a:rPr>
              <a:t>3</a:t>
            </a:r>
          </a:p>
        </p:txBody>
      </p:sp>
      <p:sp>
        <p:nvSpPr>
          <p:cNvPr id="5139" name="TextBox 5138"/>
          <p:cNvSpPr txBox="1"/>
          <p:nvPr/>
        </p:nvSpPr>
        <p:spPr>
          <a:xfrm>
            <a:off x="6505955" y="3200400"/>
            <a:ext cx="1972817" cy="411480"/>
          </a:xfrm>
          <a:prstGeom prst="rect">
            <a:avLst/>
          </a:prstGeom>
          <a:noFill/>
        </p:spPr>
        <p:txBody>
          <a:bodyPr wrap="square" lIns="0" tIns="0" rIns="0" bIns="0" anchor="t">
            <a:noAutofit/>
          </a:bodyPr>
          <a:lstStyle/>
          <a:p>
            <a:pPr algn="l">
              <a:spcBef>
                <a:spcPts val="0"/>
              </a:spcBef>
              <a:spcAft>
                <a:spcPts val="0"/>
              </a:spcAft>
            </a:pPr>
            <a:r>
              <a:rPr lang="en-US" sz="1700" b="1" i="0">
                <a:solidFill>
                  <a:srgbClr val="14213D"/>
                </a:solidFill>
                <a:latin typeface="Georgia"/>
              </a:rPr>
              <a:t>The Holy Spirit</a:t>
            </a:r>
          </a:p>
        </p:txBody>
      </p:sp>
      <p:sp>
        <p:nvSpPr>
          <p:cNvPr id="5140" name="TextBox 5139"/>
          <p:cNvSpPr txBox="1"/>
          <p:nvPr/>
        </p:nvSpPr>
        <p:spPr>
          <a:xfrm>
            <a:off x="6505955" y="3657600"/>
            <a:ext cx="1972817" cy="594360"/>
          </a:xfrm>
          <a:prstGeom prst="rect">
            <a:avLst/>
          </a:prstGeom>
          <a:noFill/>
        </p:spPr>
        <p:txBody>
          <a:bodyPr wrap="square" lIns="0" tIns="0" rIns="0" bIns="0" anchor="t">
            <a:noAutofit/>
          </a:bodyPr>
          <a:lstStyle/>
          <a:p>
            <a:pPr algn="l">
              <a:spcBef>
                <a:spcPts val="0"/>
              </a:spcBef>
              <a:spcAft>
                <a:spcPts val="0"/>
              </a:spcAft>
            </a:pPr>
            <a:r>
              <a:rPr sz="1500" b="0" i="0">
                <a:solidFill>
                  <a:srgbClr val="3D4657"/>
                </a:solidFill>
                <a:latin typeface="Calibri"/>
              </a:rPr>
              <a:t>A statement about the Holy Spirit</a:t>
            </a:r>
          </a:p>
        </p:txBody>
      </p:sp>
      <p:sp>
        <p:nvSpPr>
          <p:cNvPr id="5141" name="Rounded Rectangle 5140"/>
          <p:cNvSpPr/>
          <p:nvPr/>
        </p:nvSpPr>
        <p:spPr>
          <a:xfrm>
            <a:off x="9027413" y="2194560"/>
            <a:ext cx="2521458" cy="214884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5142" name="Oval 5141"/>
          <p:cNvSpPr/>
          <p:nvPr/>
        </p:nvSpPr>
        <p:spPr>
          <a:xfrm>
            <a:off x="9301734" y="2468880"/>
            <a:ext cx="548640" cy="548640"/>
          </a:xfrm>
          <a:prstGeom prst="ellipse">
            <a:avLst/>
          </a:prstGeom>
          <a:solidFill>
            <a:srgbClr val="14213D"/>
          </a:solidFill>
          <a:ln>
            <a:noFill/>
          </a:ln>
        </p:spPr>
        <p:txBody>
          <a:bodyPr rtlCol="0" anchor="ctr"/>
          <a:lstStyle/>
          <a:p>
            <a:pPr algn="ctr"/>
            <a:endParaRPr/>
          </a:p>
        </p:txBody>
      </p:sp>
      <p:sp>
        <p:nvSpPr>
          <p:cNvPr id="5143" name="TextBox 5142"/>
          <p:cNvSpPr txBox="1"/>
          <p:nvPr/>
        </p:nvSpPr>
        <p:spPr>
          <a:xfrm>
            <a:off x="9301734" y="2468880"/>
            <a:ext cx="548640" cy="548640"/>
          </a:xfrm>
          <a:prstGeom prst="rect">
            <a:avLst/>
          </a:prstGeom>
          <a:noFill/>
        </p:spPr>
        <p:txBody>
          <a:bodyPr wrap="square" lIns="0" tIns="0" rIns="0" bIns="0" anchor="ctr">
            <a:noAutofit/>
          </a:bodyPr>
          <a:lstStyle/>
          <a:p>
            <a:pPr algn="ctr">
              <a:spcBef>
                <a:spcPts val="0"/>
              </a:spcBef>
              <a:spcAft>
                <a:spcPts val="0"/>
              </a:spcAft>
            </a:pPr>
            <a:r>
              <a:rPr sz="2000" b="1" i="0">
                <a:solidFill>
                  <a:srgbClr val="FFFFFF"/>
                </a:solidFill>
                <a:latin typeface="Georgia"/>
              </a:rPr>
              <a:t>4</a:t>
            </a:r>
          </a:p>
        </p:txBody>
      </p:sp>
      <p:sp>
        <p:nvSpPr>
          <p:cNvPr id="5144" name="TextBox 5143"/>
          <p:cNvSpPr txBox="1"/>
          <p:nvPr/>
        </p:nvSpPr>
        <p:spPr>
          <a:xfrm>
            <a:off x="9301734" y="3200400"/>
            <a:ext cx="1972817" cy="411480"/>
          </a:xfrm>
          <a:prstGeom prst="rect">
            <a:avLst/>
          </a:prstGeom>
          <a:noFill/>
        </p:spPr>
        <p:txBody>
          <a:bodyPr wrap="square" lIns="0" tIns="0" rIns="0" bIns="0" anchor="t">
            <a:noAutofit/>
          </a:bodyPr>
          <a:lstStyle/>
          <a:p>
            <a:pPr algn="l">
              <a:spcBef>
                <a:spcPts val="0"/>
              </a:spcBef>
              <a:spcAft>
                <a:spcPts val="0"/>
              </a:spcAft>
            </a:pPr>
            <a:r>
              <a:rPr lang="en-US" sz="1700" b="1" i="0">
                <a:solidFill>
                  <a:srgbClr val="14213D"/>
                </a:solidFill>
                <a:latin typeface="Georgia"/>
              </a:rPr>
              <a:t>The Church</a:t>
            </a:r>
          </a:p>
        </p:txBody>
      </p:sp>
      <p:sp>
        <p:nvSpPr>
          <p:cNvPr id="5145" name="TextBox 5144"/>
          <p:cNvSpPr txBox="1"/>
          <p:nvPr/>
        </p:nvSpPr>
        <p:spPr>
          <a:xfrm>
            <a:off x="9301734" y="3657600"/>
            <a:ext cx="1972817" cy="594360"/>
          </a:xfrm>
          <a:prstGeom prst="rect">
            <a:avLst/>
          </a:prstGeom>
          <a:noFill/>
        </p:spPr>
        <p:txBody>
          <a:bodyPr wrap="square" lIns="0" tIns="0" rIns="0" bIns="0" anchor="t">
            <a:noAutofit/>
          </a:bodyPr>
          <a:lstStyle/>
          <a:p>
            <a:pPr algn="l">
              <a:spcBef>
                <a:spcPts val="0"/>
              </a:spcBef>
              <a:spcAft>
                <a:spcPts val="0"/>
              </a:spcAft>
            </a:pPr>
            <a:r>
              <a:rPr sz="1500" b="0" i="0">
                <a:solidFill>
                  <a:srgbClr val="3D4657"/>
                </a:solidFill>
                <a:latin typeface="Calibri"/>
              </a:rPr>
              <a:t>A series of statements about the Church</a:t>
            </a:r>
          </a:p>
        </p:txBody>
      </p:sp>
      <p:sp>
        <p:nvSpPr>
          <p:cNvPr id="5146" name="Rounded Rectangle 5145"/>
          <p:cNvSpPr/>
          <p:nvPr/>
        </p:nvSpPr>
        <p:spPr>
          <a:xfrm>
            <a:off x="640080" y="4709160"/>
            <a:ext cx="10908792" cy="1234440"/>
          </a:xfrm>
          <a:prstGeom prst="roundRect">
            <a:avLst>
              <a:gd name="adj" fmla="val 5000"/>
            </a:avLst>
          </a:prstGeom>
          <a:solidFill>
            <a:srgbClr val="14213D"/>
          </a:solidFill>
          <a:ln>
            <a:noFill/>
          </a:ln>
        </p:spPr>
        <p:txBody>
          <a:bodyPr rtlCol="0" anchor="ctr"/>
          <a:lstStyle/>
          <a:p>
            <a:pPr algn="ctr"/>
            <a:endParaRPr/>
          </a:p>
        </p:txBody>
      </p:sp>
      <p:sp>
        <p:nvSpPr>
          <p:cNvPr id="5147" name="TextBox 5146"/>
          <p:cNvSpPr txBox="1"/>
          <p:nvPr/>
        </p:nvSpPr>
        <p:spPr>
          <a:xfrm>
            <a:off x="1005840" y="4937760"/>
            <a:ext cx="2743200" cy="274320"/>
          </a:xfrm>
          <a:prstGeom prst="rect">
            <a:avLst/>
          </a:prstGeom>
          <a:noFill/>
        </p:spPr>
        <p:txBody>
          <a:bodyPr wrap="square" lIns="0" tIns="0" rIns="0" bIns="0" anchor="t">
            <a:noAutofit/>
          </a:bodyPr>
          <a:lstStyle/>
          <a:p>
            <a:pPr algn="l">
              <a:spcBef>
                <a:spcPts val="0"/>
              </a:spcBef>
              <a:spcAft>
                <a:spcPts val="0"/>
              </a:spcAft>
            </a:pPr>
            <a:r>
              <a:rPr sz="1200" b="1" i="0">
                <a:solidFill>
                  <a:srgbClr val="D4A74F"/>
                </a:solidFill>
                <a:latin typeface="Calibri"/>
              </a:rPr>
              <a:t>WHICH VERSION</a:t>
            </a:r>
          </a:p>
        </p:txBody>
      </p:sp>
      <p:sp>
        <p:nvSpPr>
          <p:cNvPr id="5148" name="TextBox 5147"/>
          <p:cNvSpPr txBox="1"/>
          <p:nvPr/>
        </p:nvSpPr>
        <p:spPr>
          <a:xfrm>
            <a:off x="1005840" y="5257800"/>
            <a:ext cx="10149840" cy="548640"/>
          </a:xfrm>
          <a:prstGeom prst="rect">
            <a:avLst/>
          </a:prstGeom>
          <a:noFill/>
        </p:spPr>
        <p:txBody>
          <a:bodyPr wrap="square" lIns="0" tIns="0" rIns="0" bIns="0" anchor="t">
            <a:noAutofit/>
          </a:bodyPr>
          <a:lstStyle/>
          <a:p>
            <a:pPr algn="l">
              <a:spcBef>
                <a:spcPts val="0"/>
              </a:spcBef>
              <a:spcAft>
                <a:spcPts val="0"/>
              </a:spcAft>
            </a:pPr>
            <a:r>
              <a:rPr sz="1700" b="0" i="0">
                <a:solidFill>
                  <a:srgbClr val="FFFFFF"/>
                </a:solidFill>
                <a:latin typeface="Calibri"/>
              </a:rPr>
              <a:t>The 1979 BCP (Book of Common Prayer) contains a modern and a traditional version; we will use the modern.</a:t>
            </a:r>
          </a:p>
        </p:txBody>
      </p:sp>
      <p:sp>
        <p:nvSpPr>
          <p:cNvPr id="5122" name="Rectangle 2"/>
          <p:cNvSpPr>
            <a:spLocks noGrp="1" noChangeArrowheads="1"/>
          </p:cNvSpPr>
          <p:nvPr>
            <p:ph type="title"/>
          </p:nvPr>
        </p:nvSpPr>
        <p:spPr>
          <a:xfrm>
            <a:off x="640080" y="749808"/>
            <a:ext cx="10908792" cy="731520"/>
          </a:xfrm>
        </p:spPr>
        <p:txBody>
          <a:bodyPr wrap="square" lIns="0" tIns="0" rIns="0" bIns="0" anchor="t">
            <a:noAutofit/>
          </a:bodyPr>
          <a:lstStyle/>
          <a:p>
            <a:pPr algn="l" eaLnBrk="1" hangingPunct="1">
              <a:lnSpc>
                <a:spcPct val="100000"/>
              </a:lnSpc>
              <a:spcBef>
                <a:spcPts val="0"/>
              </a:spcBef>
              <a:spcAft>
                <a:spcPts val="0"/>
              </a:spcAft>
              <a:defRPr/>
            </a:pPr>
            <a:r>
              <a:rPr sz="3200" b="1" i="0">
                <a:solidFill>
                  <a:srgbClr val="14213D"/>
                </a:solidFill>
                <a:latin typeface="Georgia"/>
              </a:rPr>
              <a:t>General Form</a:t>
            </a: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sp>
        <p:nvSpPr>
          <p:cNvPr id="6147" name="Rectangle 6146"/>
          <p:cNvSpPr/>
          <p:nvPr/>
        </p:nvSpPr>
        <p:spPr>
          <a:xfrm>
            <a:off x="0" y="0"/>
            <a:ext cx="4206240" cy="6858000"/>
          </a:xfrm>
          <a:prstGeom prst="rect">
            <a:avLst/>
          </a:prstGeom>
          <a:solidFill>
            <a:srgbClr val="14213D"/>
          </a:solidFill>
          <a:ln>
            <a:noFill/>
          </a:ln>
        </p:spPr>
        <p:txBody>
          <a:bodyPr rtlCol="0" anchor="ctr"/>
          <a:lstStyle/>
          <a:p>
            <a:pPr algn="ctr"/>
            <a:endParaRPr/>
          </a:p>
        </p:txBody>
      </p:sp>
      <p:sp>
        <p:nvSpPr>
          <p:cNvPr id="6148" name="TextBox 6147"/>
          <p:cNvSpPr txBox="1"/>
          <p:nvPr/>
        </p:nvSpPr>
        <p:spPr>
          <a:xfrm>
            <a:off x="548640" y="1874519"/>
            <a:ext cx="3291840" cy="274320"/>
          </a:xfrm>
          <a:prstGeom prst="rect">
            <a:avLst/>
          </a:prstGeom>
          <a:noFill/>
        </p:spPr>
        <p:txBody>
          <a:bodyPr wrap="square" lIns="0" tIns="0" rIns="0" bIns="0" anchor="t">
            <a:noAutofit/>
          </a:bodyPr>
          <a:lstStyle/>
          <a:p>
            <a:pPr algn="l">
              <a:spcBef>
                <a:spcPts val="0"/>
              </a:spcBef>
              <a:spcAft>
                <a:spcPts val="0"/>
              </a:spcAft>
            </a:pPr>
            <a:r>
              <a:rPr sz="1200" b="1" i="0">
                <a:solidFill>
                  <a:srgbClr val="D4A74F"/>
                </a:solidFill>
                <a:latin typeface="Calibri"/>
              </a:rPr>
              <a:t>THE CREED · PART 1 OF 4</a:t>
            </a:r>
          </a:p>
        </p:txBody>
      </p:sp>
      <p:sp>
        <p:nvSpPr>
          <p:cNvPr id="6149" name="Oval 6148"/>
          <p:cNvSpPr/>
          <p:nvPr/>
        </p:nvSpPr>
        <p:spPr>
          <a:xfrm>
            <a:off x="548640" y="4526280"/>
            <a:ext cx="219456" cy="219456"/>
          </a:xfrm>
          <a:prstGeom prst="ellipse">
            <a:avLst/>
          </a:prstGeom>
          <a:solidFill>
            <a:srgbClr val="D4A74F"/>
          </a:solidFill>
          <a:ln>
            <a:noFill/>
          </a:ln>
        </p:spPr>
        <p:txBody>
          <a:bodyPr rtlCol="0" anchor="ctr"/>
          <a:lstStyle/>
          <a:p>
            <a:pPr algn="ctr"/>
            <a:endParaRPr/>
          </a:p>
        </p:txBody>
      </p:sp>
      <p:sp>
        <p:nvSpPr>
          <p:cNvPr id="6150" name="Oval 6149"/>
          <p:cNvSpPr/>
          <p:nvPr/>
        </p:nvSpPr>
        <p:spPr>
          <a:xfrm>
            <a:off x="932688" y="4526280"/>
            <a:ext cx="219456" cy="219456"/>
          </a:xfrm>
          <a:prstGeom prst="ellipse">
            <a:avLst/>
          </a:prstGeom>
          <a:noFill/>
          <a:ln w="12700">
            <a:solidFill>
              <a:srgbClr val="5A6B94"/>
            </a:solidFill>
          </a:ln>
        </p:spPr>
        <p:txBody>
          <a:bodyPr rtlCol="0" anchor="ctr"/>
          <a:lstStyle/>
          <a:p>
            <a:pPr algn="ctr"/>
            <a:endParaRPr/>
          </a:p>
        </p:txBody>
      </p:sp>
      <p:sp>
        <p:nvSpPr>
          <p:cNvPr id="6151" name="Oval 6150"/>
          <p:cNvSpPr/>
          <p:nvPr/>
        </p:nvSpPr>
        <p:spPr>
          <a:xfrm>
            <a:off x="1316736" y="4526280"/>
            <a:ext cx="219456" cy="219456"/>
          </a:xfrm>
          <a:prstGeom prst="ellipse">
            <a:avLst/>
          </a:prstGeom>
          <a:noFill/>
          <a:ln w="12700">
            <a:solidFill>
              <a:srgbClr val="5A6B94"/>
            </a:solidFill>
          </a:ln>
        </p:spPr>
        <p:txBody>
          <a:bodyPr rtlCol="0" anchor="ctr"/>
          <a:lstStyle/>
          <a:p>
            <a:pPr algn="ctr"/>
            <a:endParaRPr/>
          </a:p>
        </p:txBody>
      </p:sp>
      <p:sp>
        <p:nvSpPr>
          <p:cNvPr id="6152" name="Oval 6151"/>
          <p:cNvSpPr/>
          <p:nvPr/>
        </p:nvSpPr>
        <p:spPr>
          <a:xfrm>
            <a:off x="1700784" y="4526280"/>
            <a:ext cx="219456" cy="219456"/>
          </a:xfrm>
          <a:prstGeom prst="ellipse">
            <a:avLst/>
          </a:prstGeom>
          <a:noFill/>
          <a:ln w="12700">
            <a:solidFill>
              <a:srgbClr val="5A6B94"/>
            </a:solidFill>
          </a:ln>
        </p:spPr>
        <p:txBody>
          <a:bodyPr rtlCol="0" anchor="ctr"/>
          <a:lstStyle/>
          <a:p>
            <a:pPr algn="ctr"/>
            <a:endParaRPr/>
          </a:p>
        </p:txBody>
      </p:sp>
      <p:sp>
        <p:nvSpPr>
          <p:cNvPr id="6153" name="TextBox 6152"/>
          <p:cNvSpPr txBox="1"/>
          <p:nvPr/>
        </p:nvSpPr>
        <p:spPr>
          <a:xfrm>
            <a:off x="548640" y="5989320"/>
            <a:ext cx="3291840" cy="274320"/>
          </a:xfrm>
          <a:prstGeom prst="rect">
            <a:avLst/>
          </a:prstGeom>
          <a:noFill/>
        </p:spPr>
        <p:txBody>
          <a:bodyPr wrap="square" lIns="0" tIns="0" rIns="0" bIns="0" anchor="t">
            <a:noAutofit/>
          </a:bodyPr>
          <a:lstStyle/>
          <a:p>
            <a:pPr algn="l">
              <a:spcBef>
                <a:spcPts val="0"/>
              </a:spcBef>
              <a:spcAft>
                <a:spcPts val="0"/>
              </a:spcAft>
            </a:pPr>
            <a:r>
              <a:rPr sz="1200" b="0" i="0">
                <a:solidFill>
                  <a:srgbClr val="C9D1E3"/>
                </a:solidFill>
                <a:latin typeface="Calibri"/>
              </a:rPr>
              <a:t>BCP 1979 · Rite Two (modern)</a:t>
            </a:r>
          </a:p>
        </p:txBody>
      </p:sp>
      <p:sp>
        <p:nvSpPr>
          <p:cNvPr id="6154" name="TextBox 6153"/>
          <p:cNvSpPr txBox="1"/>
          <p:nvPr/>
        </p:nvSpPr>
        <p:spPr>
          <a:xfrm>
            <a:off x="4937760" y="822960"/>
            <a:ext cx="6583680" cy="5212080"/>
          </a:xfrm>
          <a:prstGeom prst="rect">
            <a:avLst/>
          </a:prstGeom>
          <a:noFill/>
        </p:spPr>
        <p:txBody>
          <a:bodyPr wrap="square" lIns="0" tIns="0" rIns="0" bIns="0" anchor="ctr">
            <a:noAutofit/>
          </a:bodyPr>
          <a:lstStyle/>
          <a:p>
            <a:pPr algn="l">
              <a:lnSpc>
                <a:spcPct val="110000"/>
              </a:lnSpc>
              <a:spcBef>
                <a:spcPts val="0"/>
              </a:spcBef>
              <a:spcAft>
                <a:spcPts val="300"/>
              </a:spcAft>
            </a:pPr>
            <a:r>
              <a:rPr sz="2800" b="0" i="0">
                <a:solidFill>
                  <a:srgbClr val="1A1F2B"/>
                </a:solidFill>
                <a:latin typeface="Georgia"/>
              </a:rPr>
              <a:t>We believe in one God, the Father, the Almighty,</a:t>
            </a:r>
          </a:p>
          <a:p>
            <a:pPr algn="l">
              <a:lnSpc>
                <a:spcPct val="110000"/>
              </a:lnSpc>
              <a:spcBef>
                <a:spcPts val="0"/>
              </a:spcBef>
              <a:spcAft>
                <a:spcPts val="300"/>
              </a:spcAft>
            </a:pPr>
            <a:r>
              <a:rPr sz="2800" b="0" i="0">
                <a:solidFill>
                  <a:srgbClr val="1A1F2B"/>
                </a:solidFill>
                <a:latin typeface="Georgia"/>
              </a:rPr>
              <a:t>maker of heaven and earth,</a:t>
            </a:r>
          </a:p>
          <a:p>
            <a:pPr algn="l">
              <a:lnSpc>
                <a:spcPct val="110000"/>
              </a:lnSpc>
              <a:spcBef>
                <a:spcPts val="0"/>
              </a:spcBef>
              <a:spcAft>
                <a:spcPts val="1600"/>
              </a:spcAft>
            </a:pPr>
            <a:r>
              <a:rPr sz="2800" b="0" i="0">
                <a:solidFill>
                  <a:srgbClr val="1A1F2B"/>
                </a:solidFill>
                <a:latin typeface="Georgia"/>
              </a:rPr>
              <a:t>of all that is, seen and unseen.</a:t>
            </a:r>
          </a:p>
        </p:txBody>
      </p:sp>
      <p:sp>
        <p:nvSpPr>
          <p:cNvPr id="6155" name="TextBox 6154"/>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sz="1100" b="0" i="0">
                <a:solidFill>
                  <a:srgbClr val="6B7280"/>
                </a:solidFill>
                <a:latin typeface="Calibri"/>
              </a:rPr>
              <a:t>3</a:t>
            </a:r>
          </a:p>
        </p:txBody>
      </p:sp>
      <p:sp>
        <p:nvSpPr>
          <p:cNvPr id="6146" name="Rectangle 2"/>
          <p:cNvSpPr>
            <a:spLocks noGrp="1" noChangeArrowheads="1"/>
          </p:cNvSpPr>
          <p:nvPr>
            <p:ph type="title"/>
          </p:nvPr>
        </p:nvSpPr>
        <p:spPr>
          <a:xfrm>
            <a:off x="548640" y="2286000"/>
            <a:ext cx="3291840" cy="1828800"/>
          </a:xfrm>
        </p:spPr>
        <p:txBody>
          <a:bodyPr wrap="square" lIns="0" tIns="0" rIns="0" bIns="0">
            <a:noAutofit/>
          </a:bodyPr>
          <a:lstStyle/>
          <a:p>
            <a:pPr algn="l" eaLnBrk="1" hangingPunct="1">
              <a:lnSpc>
                <a:spcPct val="100000"/>
              </a:lnSpc>
              <a:spcBef>
                <a:spcPts val="0"/>
              </a:spcBef>
              <a:spcAft>
                <a:spcPts val="0"/>
              </a:spcAft>
              <a:defRPr/>
            </a:pPr>
            <a:r>
              <a:rPr lang="en-US" sz="3200" b="1" i="0">
                <a:solidFill>
                  <a:srgbClr val="FFFFFF"/>
                </a:solidFill>
                <a:latin typeface="Georgia"/>
              </a:rPr>
              <a:t>God the Father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sp>
        <p:nvSpPr>
          <p:cNvPr id="8197" name="Rectangle 8196"/>
          <p:cNvSpPr/>
          <p:nvPr/>
        </p:nvSpPr>
        <p:spPr>
          <a:xfrm>
            <a:off x="0" y="0"/>
            <a:ext cx="4206240" cy="6858000"/>
          </a:xfrm>
          <a:prstGeom prst="rect">
            <a:avLst/>
          </a:prstGeom>
          <a:solidFill>
            <a:srgbClr val="14213D"/>
          </a:solidFill>
          <a:ln>
            <a:noFill/>
          </a:ln>
        </p:spPr>
        <p:txBody>
          <a:bodyPr rtlCol="0" anchor="ctr"/>
          <a:lstStyle/>
          <a:p>
            <a:pPr algn="ctr"/>
            <a:endParaRPr/>
          </a:p>
        </p:txBody>
      </p:sp>
      <p:sp>
        <p:nvSpPr>
          <p:cNvPr id="8198" name="TextBox 8197"/>
          <p:cNvSpPr txBox="1"/>
          <p:nvPr/>
        </p:nvSpPr>
        <p:spPr>
          <a:xfrm>
            <a:off x="548640" y="1874519"/>
            <a:ext cx="3291840" cy="274320"/>
          </a:xfrm>
          <a:prstGeom prst="rect">
            <a:avLst/>
          </a:prstGeom>
          <a:noFill/>
        </p:spPr>
        <p:txBody>
          <a:bodyPr wrap="square" lIns="0" tIns="0" rIns="0" bIns="0" anchor="t">
            <a:noAutofit/>
          </a:bodyPr>
          <a:lstStyle/>
          <a:p>
            <a:pPr algn="l">
              <a:spcBef>
                <a:spcPts val="0"/>
              </a:spcBef>
              <a:spcAft>
                <a:spcPts val="0"/>
              </a:spcAft>
            </a:pPr>
            <a:r>
              <a:rPr sz="1200" b="1" i="0">
                <a:solidFill>
                  <a:srgbClr val="D4A74F"/>
                </a:solidFill>
                <a:latin typeface="Calibri"/>
              </a:rPr>
              <a:t>THE CREED · PART 2 OF 4</a:t>
            </a:r>
          </a:p>
        </p:txBody>
      </p:sp>
      <p:sp>
        <p:nvSpPr>
          <p:cNvPr id="8199" name="Oval 8198"/>
          <p:cNvSpPr/>
          <p:nvPr/>
        </p:nvSpPr>
        <p:spPr>
          <a:xfrm>
            <a:off x="548640" y="4526280"/>
            <a:ext cx="219456" cy="219456"/>
          </a:xfrm>
          <a:prstGeom prst="ellipse">
            <a:avLst/>
          </a:prstGeom>
          <a:solidFill>
            <a:srgbClr val="D4A74F"/>
          </a:solidFill>
          <a:ln>
            <a:noFill/>
          </a:ln>
        </p:spPr>
        <p:txBody>
          <a:bodyPr rtlCol="0" anchor="ctr"/>
          <a:lstStyle/>
          <a:p>
            <a:pPr algn="ctr"/>
            <a:endParaRPr/>
          </a:p>
        </p:txBody>
      </p:sp>
      <p:sp>
        <p:nvSpPr>
          <p:cNvPr id="8200" name="Oval 8199"/>
          <p:cNvSpPr/>
          <p:nvPr/>
        </p:nvSpPr>
        <p:spPr>
          <a:xfrm>
            <a:off x="932688" y="4526280"/>
            <a:ext cx="219456" cy="219456"/>
          </a:xfrm>
          <a:prstGeom prst="ellipse">
            <a:avLst/>
          </a:prstGeom>
          <a:solidFill>
            <a:srgbClr val="D4A74F"/>
          </a:solidFill>
          <a:ln>
            <a:noFill/>
          </a:ln>
        </p:spPr>
        <p:txBody>
          <a:bodyPr rtlCol="0" anchor="ctr"/>
          <a:lstStyle/>
          <a:p>
            <a:pPr algn="ctr"/>
            <a:endParaRPr/>
          </a:p>
        </p:txBody>
      </p:sp>
      <p:sp>
        <p:nvSpPr>
          <p:cNvPr id="8201" name="Oval 8200"/>
          <p:cNvSpPr/>
          <p:nvPr/>
        </p:nvSpPr>
        <p:spPr>
          <a:xfrm>
            <a:off x="1316736" y="4526280"/>
            <a:ext cx="219456" cy="219456"/>
          </a:xfrm>
          <a:prstGeom prst="ellipse">
            <a:avLst/>
          </a:prstGeom>
          <a:noFill/>
          <a:ln w="12700">
            <a:solidFill>
              <a:srgbClr val="5A6B94"/>
            </a:solidFill>
          </a:ln>
        </p:spPr>
        <p:txBody>
          <a:bodyPr rtlCol="0" anchor="ctr"/>
          <a:lstStyle/>
          <a:p>
            <a:pPr algn="ctr"/>
            <a:endParaRPr/>
          </a:p>
        </p:txBody>
      </p:sp>
      <p:sp>
        <p:nvSpPr>
          <p:cNvPr id="8202" name="Oval 8201"/>
          <p:cNvSpPr/>
          <p:nvPr/>
        </p:nvSpPr>
        <p:spPr>
          <a:xfrm>
            <a:off x="1700784" y="4526280"/>
            <a:ext cx="219456" cy="219456"/>
          </a:xfrm>
          <a:prstGeom prst="ellipse">
            <a:avLst/>
          </a:prstGeom>
          <a:noFill/>
          <a:ln w="12700">
            <a:solidFill>
              <a:srgbClr val="5A6B94"/>
            </a:solidFill>
          </a:ln>
        </p:spPr>
        <p:txBody>
          <a:bodyPr rtlCol="0" anchor="ctr"/>
          <a:lstStyle/>
          <a:p>
            <a:pPr algn="ctr"/>
            <a:endParaRPr/>
          </a:p>
        </p:txBody>
      </p:sp>
      <p:sp>
        <p:nvSpPr>
          <p:cNvPr id="8203" name="TextBox 8202"/>
          <p:cNvSpPr txBox="1"/>
          <p:nvPr/>
        </p:nvSpPr>
        <p:spPr>
          <a:xfrm>
            <a:off x="548640" y="5989320"/>
            <a:ext cx="3291840" cy="274320"/>
          </a:xfrm>
          <a:prstGeom prst="rect">
            <a:avLst/>
          </a:prstGeom>
          <a:noFill/>
        </p:spPr>
        <p:txBody>
          <a:bodyPr wrap="square" lIns="0" tIns="0" rIns="0" bIns="0" anchor="t">
            <a:noAutofit/>
          </a:bodyPr>
          <a:lstStyle/>
          <a:p>
            <a:pPr algn="l">
              <a:spcBef>
                <a:spcPts val="0"/>
              </a:spcBef>
              <a:spcAft>
                <a:spcPts val="0"/>
              </a:spcAft>
            </a:pPr>
            <a:r>
              <a:rPr sz="1200" b="0" i="0">
                <a:solidFill>
                  <a:srgbClr val="C9D1E3"/>
                </a:solidFill>
                <a:latin typeface="Calibri"/>
              </a:rPr>
              <a:t>BCP 1979 · Rite Two (modern)</a:t>
            </a:r>
          </a:p>
        </p:txBody>
      </p:sp>
      <p:sp>
        <p:nvSpPr>
          <p:cNvPr id="8204" name="TextBox 8203"/>
          <p:cNvSpPr txBox="1"/>
          <p:nvPr/>
        </p:nvSpPr>
        <p:spPr>
          <a:xfrm>
            <a:off x="4937760" y="822960"/>
            <a:ext cx="6583680" cy="5212080"/>
          </a:xfrm>
          <a:prstGeom prst="rect">
            <a:avLst/>
          </a:prstGeom>
          <a:noFill/>
        </p:spPr>
        <p:txBody>
          <a:bodyPr wrap="square" lIns="0" tIns="0" rIns="0" bIns="0" anchor="ctr">
            <a:noAutofit/>
          </a:bodyPr>
          <a:lstStyle/>
          <a:p>
            <a:pPr algn="l">
              <a:lnSpc>
                <a:spcPct val="110000"/>
              </a:lnSpc>
              <a:spcBef>
                <a:spcPts val="0"/>
              </a:spcBef>
              <a:spcAft>
                <a:spcPts val="300"/>
              </a:spcAft>
            </a:pPr>
            <a:r>
              <a:rPr sz="2300" b="0" i="0">
                <a:solidFill>
                  <a:srgbClr val="1A1F2B"/>
                </a:solidFill>
                <a:latin typeface="Georgia"/>
              </a:rPr>
              <a:t>We believe in one Lord, Jesus Christ, the only Son of God, eternally begotten of the Father,</a:t>
            </a:r>
          </a:p>
          <a:p>
            <a:pPr algn="l">
              <a:lnSpc>
                <a:spcPct val="110000"/>
              </a:lnSpc>
              <a:spcBef>
                <a:spcPts val="0"/>
              </a:spcBef>
              <a:spcAft>
                <a:spcPts val="300"/>
              </a:spcAft>
            </a:pPr>
            <a:r>
              <a:rPr sz="2300" b="0" i="0">
                <a:solidFill>
                  <a:srgbClr val="1A1F2B"/>
                </a:solidFill>
                <a:latin typeface="Georgia"/>
              </a:rPr>
              <a:t>God from God, Light from Light, true God from true God,</a:t>
            </a:r>
          </a:p>
          <a:p>
            <a:pPr algn="l">
              <a:lnSpc>
                <a:spcPct val="110000"/>
              </a:lnSpc>
              <a:spcBef>
                <a:spcPts val="0"/>
              </a:spcBef>
              <a:spcAft>
                <a:spcPts val="300"/>
              </a:spcAft>
            </a:pPr>
            <a:r>
              <a:rPr sz="2300" b="0" i="0">
                <a:solidFill>
                  <a:srgbClr val="1A1F2B"/>
                </a:solidFill>
                <a:latin typeface="Georgia"/>
              </a:rPr>
              <a:t>begotten, not made,</a:t>
            </a:r>
          </a:p>
          <a:p>
            <a:pPr algn="l">
              <a:lnSpc>
                <a:spcPct val="110000"/>
              </a:lnSpc>
              <a:spcBef>
                <a:spcPts val="0"/>
              </a:spcBef>
              <a:spcAft>
                <a:spcPts val="1600"/>
              </a:spcAft>
            </a:pPr>
            <a:r>
              <a:rPr sz="2300" b="0" i="0">
                <a:solidFill>
                  <a:srgbClr val="1A1F2B"/>
                </a:solidFill>
                <a:latin typeface="Georgia"/>
              </a:rPr>
              <a:t>of one Being with the Father.</a:t>
            </a:r>
          </a:p>
          <a:p>
            <a:pPr algn="l">
              <a:lnSpc>
                <a:spcPct val="110000"/>
              </a:lnSpc>
              <a:spcBef>
                <a:spcPts val="0"/>
              </a:spcBef>
              <a:spcAft>
                <a:spcPts val="1600"/>
              </a:spcAft>
            </a:pPr>
            <a:r>
              <a:rPr sz="2300" b="0" i="0">
                <a:solidFill>
                  <a:srgbClr val="1A1F2B"/>
                </a:solidFill>
                <a:latin typeface="Georgia"/>
              </a:rPr>
              <a:t>Through him all things were made.</a:t>
            </a:r>
          </a:p>
          <a:p>
            <a:pPr algn="l">
              <a:lnSpc>
                <a:spcPct val="110000"/>
              </a:lnSpc>
              <a:spcBef>
                <a:spcPts val="0"/>
              </a:spcBef>
              <a:spcAft>
                <a:spcPts val="300"/>
              </a:spcAft>
            </a:pPr>
            <a:r>
              <a:rPr sz="2300" b="0" i="0">
                <a:solidFill>
                  <a:srgbClr val="1A1F2B"/>
                </a:solidFill>
                <a:latin typeface="Georgia"/>
              </a:rPr>
              <a:t>For us and for our salvation he came down from heaven:</a:t>
            </a:r>
          </a:p>
        </p:txBody>
      </p:sp>
      <p:sp>
        <p:nvSpPr>
          <p:cNvPr id="8205" name="TextBox 8204"/>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sz="1100" b="0" i="0">
                <a:solidFill>
                  <a:srgbClr val="6B7280"/>
                </a:solidFill>
                <a:latin typeface="Calibri"/>
              </a:rPr>
              <a:t>4</a:t>
            </a:r>
          </a:p>
        </p:txBody>
      </p:sp>
      <p:sp>
        <p:nvSpPr>
          <p:cNvPr id="8196" name="Rectangle 4"/>
          <p:cNvSpPr>
            <a:spLocks noGrp="1" noChangeArrowheads="1"/>
          </p:cNvSpPr>
          <p:nvPr>
            <p:ph type="title"/>
          </p:nvPr>
        </p:nvSpPr>
        <p:spPr>
          <a:xfrm>
            <a:off x="548640" y="2286000"/>
            <a:ext cx="3291840" cy="1828800"/>
          </a:xfrm>
        </p:spPr>
        <p:txBody>
          <a:bodyPr wrap="square" lIns="0" tIns="0" rIns="0" bIns="0">
            <a:noAutofit/>
          </a:bodyPr>
          <a:lstStyle/>
          <a:p>
            <a:pPr algn="l" eaLnBrk="1" hangingPunct="1">
              <a:lnSpc>
                <a:spcPct val="100000"/>
              </a:lnSpc>
              <a:spcBef>
                <a:spcPts val="0"/>
              </a:spcBef>
              <a:spcAft>
                <a:spcPts val="0"/>
              </a:spcAft>
              <a:defRPr/>
            </a:pPr>
            <a:r>
              <a:rPr lang="en-US" sz="3200" b="1" i="0">
                <a:solidFill>
                  <a:srgbClr val="FFFFFF"/>
                </a:solidFill>
                <a:latin typeface="Georgia"/>
              </a:rPr>
              <a:t>God the Son, Part 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sp>
        <p:nvSpPr>
          <p:cNvPr id="8197" name="Rectangle 8196"/>
          <p:cNvSpPr/>
          <p:nvPr/>
        </p:nvSpPr>
        <p:spPr>
          <a:xfrm>
            <a:off x="0" y="0"/>
            <a:ext cx="4206240" cy="6858000"/>
          </a:xfrm>
          <a:prstGeom prst="rect">
            <a:avLst/>
          </a:prstGeom>
          <a:solidFill>
            <a:srgbClr val="14213D"/>
          </a:solidFill>
          <a:ln>
            <a:noFill/>
          </a:ln>
        </p:spPr>
        <p:txBody>
          <a:bodyPr rtlCol="0" anchor="ctr"/>
          <a:lstStyle/>
          <a:p>
            <a:pPr algn="ctr"/>
            <a:endParaRPr/>
          </a:p>
        </p:txBody>
      </p:sp>
      <p:sp>
        <p:nvSpPr>
          <p:cNvPr id="8198" name="TextBox 8197"/>
          <p:cNvSpPr txBox="1"/>
          <p:nvPr/>
        </p:nvSpPr>
        <p:spPr>
          <a:xfrm>
            <a:off x="548640" y="1874519"/>
            <a:ext cx="3291840" cy="274320"/>
          </a:xfrm>
          <a:prstGeom prst="rect">
            <a:avLst/>
          </a:prstGeom>
          <a:noFill/>
        </p:spPr>
        <p:txBody>
          <a:bodyPr wrap="square" lIns="0" tIns="0" rIns="0" bIns="0" anchor="t">
            <a:noAutofit/>
          </a:bodyPr>
          <a:lstStyle/>
          <a:p>
            <a:pPr algn="l">
              <a:spcBef>
                <a:spcPts val="0"/>
              </a:spcBef>
              <a:spcAft>
                <a:spcPts val="0"/>
              </a:spcAft>
            </a:pPr>
            <a:r>
              <a:rPr sz="1200" b="1" i="0">
                <a:solidFill>
                  <a:srgbClr val="D4A74F"/>
                </a:solidFill>
                <a:latin typeface="Calibri"/>
              </a:rPr>
              <a:t>THE CREED · PART 2 OF 4</a:t>
            </a:r>
          </a:p>
        </p:txBody>
      </p:sp>
      <p:sp>
        <p:nvSpPr>
          <p:cNvPr id="8199" name="Oval 8198"/>
          <p:cNvSpPr/>
          <p:nvPr/>
        </p:nvSpPr>
        <p:spPr>
          <a:xfrm>
            <a:off x="548640" y="4526280"/>
            <a:ext cx="219456" cy="219456"/>
          </a:xfrm>
          <a:prstGeom prst="ellipse">
            <a:avLst/>
          </a:prstGeom>
          <a:solidFill>
            <a:srgbClr val="D4A74F"/>
          </a:solidFill>
          <a:ln>
            <a:noFill/>
          </a:ln>
        </p:spPr>
        <p:txBody>
          <a:bodyPr rtlCol="0" anchor="ctr"/>
          <a:lstStyle/>
          <a:p>
            <a:pPr algn="ctr"/>
            <a:endParaRPr/>
          </a:p>
        </p:txBody>
      </p:sp>
      <p:sp>
        <p:nvSpPr>
          <p:cNvPr id="8200" name="Oval 8199"/>
          <p:cNvSpPr/>
          <p:nvPr/>
        </p:nvSpPr>
        <p:spPr>
          <a:xfrm>
            <a:off x="932688" y="4526280"/>
            <a:ext cx="219456" cy="219456"/>
          </a:xfrm>
          <a:prstGeom prst="ellipse">
            <a:avLst/>
          </a:prstGeom>
          <a:solidFill>
            <a:srgbClr val="D4A74F"/>
          </a:solidFill>
          <a:ln>
            <a:noFill/>
          </a:ln>
        </p:spPr>
        <p:txBody>
          <a:bodyPr rtlCol="0" anchor="ctr"/>
          <a:lstStyle/>
          <a:p>
            <a:pPr algn="ctr"/>
            <a:endParaRPr/>
          </a:p>
        </p:txBody>
      </p:sp>
      <p:sp>
        <p:nvSpPr>
          <p:cNvPr id="8201" name="Oval 8200"/>
          <p:cNvSpPr/>
          <p:nvPr/>
        </p:nvSpPr>
        <p:spPr>
          <a:xfrm>
            <a:off x="1316736" y="4526280"/>
            <a:ext cx="219456" cy="219456"/>
          </a:xfrm>
          <a:prstGeom prst="ellipse">
            <a:avLst/>
          </a:prstGeom>
          <a:noFill/>
          <a:ln w="12700">
            <a:solidFill>
              <a:srgbClr val="5A6B94"/>
            </a:solidFill>
          </a:ln>
        </p:spPr>
        <p:txBody>
          <a:bodyPr rtlCol="0" anchor="ctr"/>
          <a:lstStyle/>
          <a:p>
            <a:pPr algn="ctr"/>
            <a:endParaRPr/>
          </a:p>
        </p:txBody>
      </p:sp>
      <p:sp>
        <p:nvSpPr>
          <p:cNvPr id="8202" name="Oval 8201"/>
          <p:cNvSpPr/>
          <p:nvPr/>
        </p:nvSpPr>
        <p:spPr>
          <a:xfrm>
            <a:off x="1700784" y="4526280"/>
            <a:ext cx="219456" cy="219456"/>
          </a:xfrm>
          <a:prstGeom prst="ellipse">
            <a:avLst/>
          </a:prstGeom>
          <a:noFill/>
          <a:ln w="12700">
            <a:solidFill>
              <a:srgbClr val="5A6B94"/>
            </a:solidFill>
          </a:ln>
        </p:spPr>
        <p:txBody>
          <a:bodyPr rtlCol="0" anchor="ctr"/>
          <a:lstStyle/>
          <a:p>
            <a:pPr algn="ctr"/>
            <a:endParaRPr/>
          </a:p>
        </p:txBody>
      </p:sp>
      <p:sp>
        <p:nvSpPr>
          <p:cNvPr id="8203" name="TextBox 8202"/>
          <p:cNvSpPr txBox="1"/>
          <p:nvPr/>
        </p:nvSpPr>
        <p:spPr>
          <a:xfrm>
            <a:off x="548640" y="5989320"/>
            <a:ext cx="3291840" cy="274320"/>
          </a:xfrm>
          <a:prstGeom prst="rect">
            <a:avLst/>
          </a:prstGeom>
          <a:noFill/>
        </p:spPr>
        <p:txBody>
          <a:bodyPr wrap="square" lIns="0" tIns="0" rIns="0" bIns="0" anchor="t">
            <a:noAutofit/>
          </a:bodyPr>
          <a:lstStyle/>
          <a:p>
            <a:pPr algn="l">
              <a:spcBef>
                <a:spcPts val="0"/>
              </a:spcBef>
              <a:spcAft>
                <a:spcPts val="0"/>
              </a:spcAft>
            </a:pPr>
            <a:r>
              <a:rPr sz="1200" b="0" i="0">
                <a:solidFill>
                  <a:srgbClr val="C9D1E3"/>
                </a:solidFill>
                <a:latin typeface="Calibri"/>
              </a:rPr>
              <a:t>BCP 1979 · Rite Two (modern)</a:t>
            </a:r>
          </a:p>
        </p:txBody>
      </p:sp>
      <p:sp>
        <p:nvSpPr>
          <p:cNvPr id="8204" name="TextBox 8203"/>
          <p:cNvSpPr txBox="1"/>
          <p:nvPr/>
        </p:nvSpPr>
        <p:spPr>
          <a:xfrm>
            <a:off x="4937760" y="822960"/>
            <a:ext cx="6583680" cy="5212080"/>
          </a:xfrm>
          <a:prstGeom prst="rect">
            <a:avLst/>
          </a:prstGeom>
          <a:noFill/>
        </p:spPr>
        <p:txBody>
          <a:bodyPr wrap="square" lIns="0" tIns="0" rIns="0" bIns="0" anchor="ctr">
            <a:noAutofit/>
          </a:bodyPr>
          <a:lstStyle/>
          <a:p>
            <a:pPr algn="l">
              <a:lnSpc>
                <a:spcPct val="110000"/>
              </a:lnSpc>
              <a:spcBef>
                <a:spcPts val="0"/>
              </a:spcBef>
              <a:spcAft>
                <a:spcPts val="300"/>
              </a:spcAft>
            </a:pPr>
            <a:r>
              <a:rPr sz="2000" b="0" i="0">
                <a:solidFill>
                  <a:srgbClr val="1A1F2B"/>
                </a:solidFill>
                <a:latin typeface="Georgia"/>
              </a:rPr>
              <a:t>by the power of the Holy Spirit</a:t>
            </a:r>
          </a:p>
          <a:p>
            <a:pPr algn="l">
              <a:lnSpc>
                <a:spcPct val="110000"/>
              </a:lnSpc>
              <a:spcBef>
                <a:spcPts val="0"/>
              </a:spcBef>
              <a:spcAft>
                <a:spcPts val="300"/>
              </a:spcAft>
            </a:pPr>
            <a:r>
              <a:rPr sz="2000" b="0" i="0">
                <a:solidFill>
                  <a:srgbClr val="1A1F2B"/>
                </a:solidFill>
                <a:latin typeface="Georgia"/>
              </a:rPr>
              <a:t>he became incarnate from the Virgin Mary,</a:t>
            </a:r>
          </a:p>
          <a:p>
            <a:pPr algn="l">
              <a:lnSpc>
                <a:spcPct val="110000"/>
              </a:lnSpc>
              <a:spcBef>
                <a:spcPts val="0"/>
              </a:spcBef>
              <a:spcAft>
                <a:spcPts val="1600"/>
              </a:spcAft>
            </a:pPr>
            <a:r>
              <a:rPr sz="2000" b="0" i="0">
                <a:solidFill>
                  <a:srgbClr val="1A1F2B"/>
                </a:solidFill>
                <a:latin typeface="Georgia"/>
              </a:rPr>
              <a:t>and was made man.</a:t>
            </a:r>
          </a:p>
          <a:p>
            <a:pPr algn="l">
              <a:lnSpc>
                <a:spcPct val="110000"/>
              </a:lnSpc>
              <a:spcBef>
                <a:spcPts val="0"/>
              </a:spcBef>
              <a:spcAft>
                <a:spcPts val="300"/>
              </a:spcAft>
            </a:pPr>
            <a:r>
              <a:rPr sz="2000" b="0" i="0">
                <a:solidFill>
                  <a:srgbClr val="1A1F2B"/>
                </a:solidFill>
                <a:latin typeface="Georgia"/>
              </a:rPr>
              <a:t>For our sake he was crucified under Pontius Pilate;</a:t>
            </a:r>
          </a:p>
          <a:p>
            <a:pPr algn="l">
              <a:lnSpc>
                <a:spcPct val="110000"/>
              </a:lnSpc>
              <a:spcBef>
                <a:spcPts val="0"/>
              </a:spcBef>
              <a:spcAft>
                <a:spcPts val="1600"/>
              </a:spcAft>
            </a:pPr>
            <a:r>
              <a:rPr sz="2000" b="0" i="0">
                <a:solidFill>
                  <a:srgbClr val="1A1F2B"/>
                </a:solidFill>
                <a:latin typeface="Georgia"/>
              </a:rPr>
              <a:t>he suffered death and was buried.</a:t>
            </a:r>
          </a:p>
          <a:p>
            <a:pPr algn="l">
              <a:lnSpc>
                <a:spcPct val="110000"/>
              </a:lnSpc>
              <a:spcBef>
                <a:spcPts val="0"/>
              </a:spcBef>
              <a:spcAft>
                <a:spcPts val="300"/>
              </a:spcAft>
            </a:pPr>
            <a:r>
              <a:rPr sz="2000" b="0" i="0">
                <a:solidFill>
                  <a:srgbClr val="1A1F2B"/>
                </a:solidFill>
                <a:latin typeface="Georgia"/>
              </a:rPr>
              <a:t>On the third day he rose again</a:t>
            </a:r>
          </a:p>
          <a:p>
            <a:pPr algn="l">
              <a:lnSpc>
                <a:spcPct val="110000"/>
              </a:lnSpc>
              <a:spcBef>
                <a:spcPts val="0"/>
              </a:spcBef>
              <a:spcAft>
                <a:spcPts val="300"/>
              </a:spcAft>
            </a:pPr>
            <a:r>
              <a:rPr sz="2000" b="0" i="0">
                <a:solidFill>
                  <a:srgbClr val="1A1F2B"/>
                </a:solidFill>
                <a:latin typeface="Georgia"/>
              </a:rPr>
              <a:t>in accordance with the Scriptures;</a:t>
            </a:r>
          </a:p>
          <a:p>
            <a:pPr algn="l">
              <a:lnSpc>
                <a:spcPct val="110000"/>
              </a:lnSpc>
              <a:spcBef>
                <a:spcPts val="0"/>
              </a:spcBef>
              <a:spcAft>
                <a:spcPts val="300"/>
              </a:spcAft>
            </a:pPr>
            <a:r>
              <a:rPr sz="2000" b="0" i="0">
                <a:solidFill>
                  <a:srgbClr val="1A1F2B"/>
                </a:solidFill>
                <a:latin typeface="Georgia"/>
              </a:rPr>
              <a:t>he ascended into heaven</a:t>
            </a:r>
          </a:p>
          <a:p>
            <a:pPr algn="l">
              <a:lnSpc>
                <a:spcPct val="110000"/>
              </a:lnSpc>
              <a:spcBef>
                <a:spcPts val="0"/>
              </a:spcBef>
              <a:spcAft>
                <a:spcPts val="1600"/>
              </a:spcAft>
            </a:pPr>
            <a:r>
              <a:rPr sz="2000" b="0" i="0">
                <a:solidFill>
                  <a:srgbClr val="1A1F2B"/>
                </a:solidFill>
                <a:latin typeface="Georgia"/>
              </a:rPr>
              <a:t>and is seated at the right hand of the Father.</a:t>
            </a:r>
          </a:p>
          <a:p>
            <a:pPr algn="l">
              <a:lnSpc>
                <a:spcPct val="110000"/>
              </a:lnSpc>
              <a:spcBef>
                <a:spcPts val="0"/>
              </a:spcBef>
              <a:spcAft>
                <a:spcPts val="300"/>
              </a:spcAft>
            </a:pPr>
            <a:r>
              <a:rPr sz="2000" b="0" i="0">
                <a:solidFill>
                  <a:srgbClr val="1A1F2B"/>
                </a:solidFill>
                <a:latin typeface="Georgia"/>
              </a:rPr>
              <a:t>He will come again in glory to judge the living and the dead,</a:t>
            </a:r>
          </a:p>
          <a:p>
            <a:pPr algn="l">
              <a:lnSpc>
                <a:spcPct val="110000"/>
              </a:lnSpc>
              <a:spcBef>
                <a:spcPts val="0"/>
              </a:spcBef>
              <a:spcAft>
                <a:spcPts val="1600"/>
              </a:spcAft>
            </a:pPr>
            <a:r>
              <a:rPr sz="2000" b="0" i="0">
                <a:solidFill>
                  <a:srgbClr val="1A1F2B"/>
                </a:solidFill>
                <a:latin typeface="Georgia"/>
              </a:rPr>
              <a:t>and his kingdom will have no end.</a:t>
            </a:r>
          </a:p>
        </p:txBody>
      </p:sp>
      <p:sp>
        <p:nvSpPr>
          <p:cNvPr id="8205" name="TextBox 8204"/>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sz="1100" b="0" i="0">
                <a:solidFill>
                  <a:srgbClr val="6B7280"/>
                </a:solidFill>
                <a:latin typeface="Calibri"/>
              </a:rPr>
              <a:t>5</a:t>
            </a:r>
          </a:p>
        </p:txBody>
      </p:sp>
      <p:sp>
        <p:nvSpPr>
          <p:cNvPr id="8196" name="Rectangle 4"/>
          <p:cNvSpPr>
            <a:spLocks noGrp="1" noChangeArrowheads="1"/>
          </p:cNvSpPr>
          <p:nvPr>
            <p:ph type="title"/>
          </p:nvPr>
        </p:nvSpPr>
        <p:spPr>
          <a:xfrm>
            <a:off x="548640" y="2286000"/>
            <a:ext cx="3291840" cy="1828800"/>
          </a:xfrm>
        </p:spPr>
        <p:txBody>
          <a:bodyPr wrap="square" lIns="0" tIns="0" rIns="0" bIns="0">
            <a:noAutofit/>
          </a:bodyPr>
          <a:lstStyle/>
          <a:p>
            <a:pPr algn="l" eaLnBrk="1" hangingPunct="1">
              <a:lnSpc>
                <a:spcPct val="100000"/>
              </a:lnSpc>
              <a:spcBef>
                <a:spcPts val="0"/>
              </a:spcBef>
              <a:spcAft>
                <a:spcPts val="0"/>
              </a:spcAft>
              <a:defRPr/>
            </a:pPr>
            <a:r>
              <a:rPr lang="en-US" sz="3200" b="1" i="0">
                <a:solidFill>
                  <a:srgbClr val="FFFFFF"/>
                </a:solidFill>
                <a:latin typeface="Georgia"/>
              </a:rPr>
              <a:t>God the Son, Part Two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sp>
        <p:nvSpPr>
          <p:cNvPr id="10245" name="Rectangle 10244"/>
          <p:cNvSpPr/>
          <p:nvPr/>
        </p:nvSpPr>
        <p:spPr>
          <a:xfrm>
            <a:off x="0" y="0"/>
            <a:ext cx="4206240" cy="6858000"/>
          </a:xfrm>
          <a:prstGeom prst="rect">
            <a:avLst/>
          </a:prstGeom>
          <a:solidFill>
            <a:srgbClr val="14213D"/>
          </a:solidFill>
          <a:ln>
            <a:noFill/>
          </a:ln>
        </p:spPr>
        <p:txBody>
          <a:bodyPr rtlCol="0" anchor="ctr"/>
          <a:lstStyle/>
          <a:p>
            <a:pPr algn="ctr"/>
            <a:endParaRPr/>
          </a:p>
        </p:txBody>
      </p:sp>
      <p:sp>
        <p:nvSpPr>
          <p:cNvPr id="10246" name="TextBox 10245"/>
          <p:cNvSpPr txBox="1"/>
          <p:nvPr/>
        </p:nvSpPr>
        <p:spPr>
          <a:xfrm>
            <a:off x="548640" y="1874519"/>
            <a:ext cx="3291840" cy="274320"/>
          </a:xfrm>
          <a:prstGeom prst="rect">
            <a:avLst/>
          </a:prstGeom>
          <a:noFill/>
        </p:spPr>
        <p:txBody>
          <a:bodyPr wrap="square" lIns="0" tIns="0" rIns="0" bIns="0" anchor="t">
            <a:noAutofit/>
          </a:bodyPr>
          <a:lstStyle/>
          <a:p>
            <a:pPr algn="l">
              <a:spcBef>
                <a:spcPts val="0"/>
              </a:spcBef>
              <a:spcAft>
                <a:spcPts val="0"/>
              </a:spcAft>
            </a:pPr>
            <a:r>
              <a:rPr sz="1200" b="1" i="0">
                <a:solidFill>
                  <a:srgbClr val="D4A74F"/>
                </a:solidFill>
                <a:latin typeface="Calibri"/>
              </a:rPr>
              <a:t>THE CREED · PART 3 OF 4</a:t>
            </a:r>
          </a:p>
        </p:txBody>
      </p:sp>
      <p:sp>
        <p:nvSpPr>
          <p:cNvPr id="10247" name="Oval 10246"/>
          <p:cNvSpPr/>
          <p:nvPr/>
        </p:nvSpPr>
        <p:spPr>
          <a:xfrm>
            <a:off x="548640" y="4526280"/>
            <a:ext cx="219456" cy="219456"/>
          </a:xfrm>
          <a:prstGeom prst="ellipse">
            <a:avLst/>
          </a:prstGeom>
          <a:solidFill>
            <a:srgbClr val="D4A74F"/>
          </a:solidFill>
          <a:ln>
            <a:noFill/>
          </a:ln>
        </p:spPr>
        <p:txBody>
          <a:bodyPr rtlCol="0" anchor="ctr"/>
          <a:lstStyle/>
          <a:p>
            <a:pPr algn="ctr"/>
            <a:endParaRPr/>
          </a:p>
        </p:txBody>
      </p:sp>
      <p:sp>
        <p:nvSpPr>
          <p:cNvPr id="10248" name="Oval 10247"/>
          <p:cNvSpPr/>
          <p:nvPr/>
        </p:nvSpPr>
        <p:spPr>
          <a:xfrm>
            <a:off x="932688" y="4526280"/>
            <a:ext cx="219456" cy="219456"/>
          </a:xfrm>
          <a:prstGeom prst="ellipse">
            <a:avLst/>
          </a:prstGeom>
          <a:solidFill>
            <a:srgbClr val="D4A74F"/>
          </a:solidFill>
          <a:ln>
            <a:noFill/>
          </a:ln>
        </p:spPr>
        <p:txBody>
          <a:bodyPr rtlCol="0" anchor="ctr"/>
          <a:lstStyle/>
          <a:p>
            <a:pPr algn="ctr"/>
            <a:endParaRPr/>
          </a:p>
        </p:txBody>
      </p:sp>
      <p:sp>
        <p:nvSpPr>
          <p:cNvPr id="10249" name="Oval 10248"/>
          <p:cNvSpPr/>
          <p:nvPr/>
        </p:nvSpPr>
        <p:spPr>
          <a:xfrm>
            <a:off x="1316736" y="4526280"/>
            <a:ext cx="219456" cy="219456"/>
          </a:xfrm>
          <a:prstGeom prst="ellipse">
            <a:avLst/>
          </a:prstGeom>
          <a:solidFill>
            <a:srgbClr val="D4A74F"/>
          </a:solidFill>
          <a:ln>
            <a:noFill/>
          </a:ln>
        </p:spPr>
        <p:txBody>
          <a:bodyPr rtlCol="0" anchor="ctr"/>
          <a:lstStyle/>
          <a:p>
            <a:pPr algn="ctr"/>
            <a:endParaRPr/>
          </a:p>
        </p:txBody>
      </p:sp>
      <p:sp>
        <p:nvSpPr>
          <p:cNvPr id="10250" name="Oval 10249"/>
          <p:cNvSpPr/>
          <p:nvPr/>
        </p:nvSpPr>
        <p:spPr>
          <a:xfrm>
            <a:off x="1700784" y="4526280"/>
            <a:ext cx="219456" cy="219456"/>
          </a:xfrm>
          <a:prstGeom prst="ellipse">
            <a:avLst/>
          </a:prstGeom>
          <a:noFill/>
          <a:ln w="12700">
            <a:solidFill>
              <a:srgbClr val="5A6B94"/>
            </a:solidFill>
          </a:ln>
        </p:spPr>
        <p:txBody>
          <a:bodyPr rtlCol="0" anchor="ctr"/>
          <a:lstStyle/>
          <a:p>
            <a:pPr algn="ctr"/>
            <a:endParaRPr/>
          </a:p>
        </p:txBody>
      </p:sp>
      <p:sp>
        <p:nvSpPr>
          <p:cNvPr id="10251" name="TextBox 10250"/>
          <p:cNvSpPr txBox="1"/>
          <p:nvPr/>
        </p:nvSpPr>
        <p:spPr>
          <a:xfrm>
            <a:off x="548640" y="5989320"/>
            <a:ext cx="3291840" cy="274320"/>
          </a:xfrm>
          <a:prstGeom prst="rect">
            <a:avLst/>
          </a:prstGeom>
          <a:noFill/>
        </p:spPr>
        <p:txBody>
          <a:bodyPr wrap="square" lIns="0" tIns="0" rIns="0" bIns="0" anchor="t">
            <a:noAutofit/>
          </a:bodyPr>
          <a:lstStyle/>
          <a:p>
            <a:pPr algn="l">
              <a:spcBef>
                <a:spcPts val="0"/>
              </a:spcBef>
              <a:spcAft>
                <a:spcPts val="0"/>
              </a:spcAft>
            </a:pPr>
            <a:r>
              <a:rPr sz="1200" b="0" i="0">
                <a:solidFill>
                  <a:srgbClr val="C9D1E3"/>
                </a:solidFill>
                <a:latin typeface="Calibri"/>
              </a:rPr>
              <a:t>BCP 1979 · Rite Two (modern)</a:t>
            </a:r>
          </a:p>
        </p:txBody>
      </p:sp>
      <p:sp>
        <p:nvSpPr>
          <p:cNvPr id="10252" name="TextBox 10251"/>
          <p:cNvSpPr txBox="1"/>
          <p:nvPr/>
        </p:nvSpPr>
        <p:spPr>
          <a:xfrm>
            <a:off x="4937760" y="822960"/>
            <a:ext cx="6583680" cy="5212080"/>
          </a:xfrm>
          <a:prstGeom prst="rect">
            <a:avLst/>
          </a:prstGeom>
          <a:noFill/>
        </p:spPr>
        <p:txBody>
          <a:bodyPr wrap="square" lIns="0" tIns="0" rIns="0" bIns="0" anchor="ctr">
            <a:noAutofit/>
          </a:bodyPr>
          <a:lstStyle/>
          <a:p>
            <a:pPr algn="l">
              <a:lnSpc>
                <a:spcPct val="110000"/>
              </a:lnSpc>
              <a:spcBef>
                <a:spcPts val="0"/>
              </a:spcBef>
              <a:spcAft>
                <a:spcPts val="300"/>
              </a:spcAft>
            </a:pPr>
            <a:r>
              <a:rPr sz="2600" b="0" i="0">
                <a:solidFill>
                  <a:srgbClr val="1A1F2B"/>
                </a:solidFill>
                <a:latin typeface="Georgia"/>
              </a:rPr>
              <a:t>We believe in the Holy Spirit, the Lord, the giver of life,</a:t>
            </a:r>
          </a:p>
          <a:p>
            <a:pPr algn="l">
              <a:lnSpc>
                <a:spcPct val="110000"/>
              </a:lnSpc>
              <a:spcBef>
                <a:spcPts val="0"/>
              </a:spcBef>
              <a:spcAft>
                <a:spcPts val="1600"/>
              </a:spcAft>
            </a:pPr>
            <a:r>
              <a:rPr sz="2600" b="0" i="0">
                <a:solidFill>
                  <a:srgbClr val="1A1F2B"/>
                </a:solidFill>
                <a:latin typeface="Georgia"/>
              </a:rPr>
              <a:t>who proceeds from the Father and the Son.</a:t>
            </a:r>
          </a:p>
          <a:p>
            <a:pPr algn="l">
              <a:lnSpc>
                <a:spcPct val="110000"/>
              </a:lnSpc>
              <a:spcBef>
                <a:spcPts val="0"/>
              </a:spcBef>
              <a:spcAft>
                <a:spcPts val="1600"/>
              </a:spcAft>
            </a:pPr>
            <a:r>
              <a:rPr sz="2600" b="0" i="0">
                <a:solidFill>
                  <a:srgbClr val="1A1F2B"/>
                </a:solidFill>
                <a:latin typeface="Georgia"/>
              </a:rPr>
              <a:t>With the Father and the Son he is worshiped and glorified.</a:t>
            </a:r>
          </a:p>
          <a:p>
            <a:pPr algn="l">
              <a:lnSpc>
                <a:spcPct val="110000"/>
              </a:lnSpc>
              <a:spcBef>
                <a:spcPts val="0"/>
              </a:spcBef>
              <a:spcAft>
                <a:spcPts val="1600"/>
              </a:spcAft>
            </a:pPr>
            <a:r>
              <a:rPr sz="2600" b="0" i="0">
                <a:solidFill>
                  <a:srgbClr val="1A1F2B"/>
                </a:solidFill>
                <a:latin typeface="Georgia"/>
              </a:rPr>
              <a:t>He has spoken through the Prophets.</a:t>
            </a:r>
          </a:p>
        </p:txBody>
      </p:sp>
      <p:sp>
        <p:nvSpPr>
          <p:cNvPr id="10253" name="TextBox 10252"/>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sz="1100" b="0" i="0">
                <a:solidFill>
                  <a:srgbClr val="6B7280"/>
                </a:solidFill>
                <a:latin typeface="Calibri"/>
              </a:rPr>
              <a:t>6</a:t>
            </a:r>
          </a:p>
        </p:txBody>
      </p:sp>
      <p:sp>
        <p:nvSpPr>
          <p:cNvPr id="10244" name="Rectangle 4"/>
          <p:cNvSpPr>
            <a:spLocks noGrp="1" noChangeArrowheads="1"/>
          </p:cNvSpPr>
          <p:nvPr>
            <p:ph type="title"/>
          </p:nvPr>
        </p:nvSpPr>
        <p:spPr>
          <a:xfrm>
            <a:off x="548640" y="2286000"/>
            <a:ext cx="3291840" cy="1828800"/>
          </a:xfrm>
        </p:spPr>
        <p:txBody>
          <a:bodyPr wrap="square" lIns="0" tIns="0" rIns="0" bIns="0">
            <a:noAutofit/>
          </a:bodyPr>
          <a:lstStyle/>
          <a:p>
            <a:pPr algn="l" eaLnBrk="1" hangingPunct="1">
              <a:lnSpc>
                <a:spcPct val="100000"/>
              </a:lnSpc>
              <a:spcBef>
                <a:spcPts val="0"/>
              </a:spcBef>
              <a:spcAft>
                <a:spcPts val="0"/>
              </a:spcAft>
              <a:defRPr/>
            </a:pPr>
            <a:r>
              <a:rPr lang="en-US" sz="3200" b="1" i="0">
                <a:solidFill>
                  <a:srgbClr val="FFFFFF"/>
                </a:solidFill>
                <a:latin typeface="Georgia"/>
              </a:rPr>
              <a:t>The Holy Spirit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sp>
        <p:nvSpPr>
          <p:cNvPr id="12293" name="Rectangle 12292"/>
          <p:cNvSpPr/>
          <p:nvPr/>
        </p:nvSpPr>
        <p:spPr>
          <a:xfrm>
            <a:off x="0" y="0"/>
            <a:ext cx="4206240" cy="6858000"/>
          </a:xfrm>
          <a:prstGeom prst="rect">
            <a:avLst/>
          </a:prstGeom>
          <a:solidFill>
            <a:srgbClr val="14213D"/>
          </a:solidFill>
          <a:ln>
            <a:noFill/>
          </a:ln>
        </p:spPr>
        <p:txBody>
          <a:bodyPr rtlCol="0" anchor="ctr"/>
          <a:lstStyle/>
          <a:p>
            <a:pPr algn="ctr"/>
            <a:endParaRPr/>
          </a:p>
        </p:txBody>
      </p:sp>
      <p:sp>
        <p:nvSpPr>
          <p:cNvPr id="12294" name="TextBox 12293"/>
          <p:cNvSpPr txBox="1"/>
          <p:nvPr/>
        </p:nvSpPr>
        <p:spPr>
          <a:xfrm>
            <a:off x="548640" y="1874519"/>
            <a:ext cx="3291840" cy="274320"/>
          </a:xfrm>
          <a:prstGeom prst="rect">
            <a:avLst/>
          </a:prstGeom>
          <a:noFill/>
        </p:spPr>
        <p:txBody>
          <a:bodyPr wrap="square" lIns="0" tIns="0" rIns="0" bIns="0" anchor="t">
            <a:noAutofit/>
          </a:bodyPr>
          <a:lstStyle/>
          <a:p>
            <a:pPr algn="l">
              <a:spcBef>
                <a:spcPts val="0"/>
              </a:spcBef>
              <a:spcAft>
                <a:spcPts val="0"/>
              </a:spcAft>
            </a:pPr>
            <a:r>
              <a:rPr sz="1200" b="1" i="0">
                <a:solidFill>
                  <a:srgbClr val="D4A74F"/>
                </a:solidFill>
                <a:latin typeface="Calibri"/>
              </a:rPr>
              <a:t>THE CREED · PART 4 OF 4</a:t>
            </a:r>
          </a:p>
        </p:txBody>
      </p:sp>
      <p:sp>
        <p:nvSpPr>
          <p:cNvPr id="12295" name="Oval 12294"/>
          <p:cNvSpPr/>
          <p:nvPr/>
        </p:nvSpPr>
        <p:spPr>
          <a:xfrm>
            <a:off x="548640" y="4526280"/>
            <a:ext cx="219456" cy="219456"/>
          </a:xfrm>
          <a:prstGeom prst="ellipse">
            <a:avLst/>
          </a:prstGeom>
          <a:solidFill>
            <a:srgbClr val="D4A74F"/>
          </a:solidFill>
          <a:ln>
            <a:noFill/>
          </a:ln>
        </p:spPr>
        <p:txBody>
          <a:bodyPr rtlCol="0" anchor="ctr"/>
          <a:lstStyle/>
          <a:p>
            <a:pPr algn="ctr"/>
            <a:endParaRPr/>
          </a:p>
        </p:txBody>
      </p:sp>
      <p:sp>
        <p:nvSpPr>
          <p:cNvPr id="12296" name="Oval 12295"/>
          <p:cNvSpPr/>
          <p:nvPr/>
        </p:nvSpPr>
        <p:spPr>
          <a:xfrm>
            <a:off x="932688" y="4526280"/>
            <a:ext cx="219456" cy="219456"/>
          </a:xfrm>
          <a:prstGeom prst="ellipse">
            <a:avLst/>
          </a:prstGeom>
          <a:solidFill>
            <a:srgbClr val="D4A74F"/>
          </a:solidFill>
          <a:ln>
            <a:noFill/>
          </a:ln>
        </p:spPr>
        <p:txBody>
          <a:bodyPr rtlCol="0" anchor="ctr"/>
          <a:lstStyle/>
          <a:p>
            <a:pPr algn="ctr"/>
            <a:endParaRPr/>
          </a:p>
        </p:txBody>
      </p:sp>
      <p:sp>
        <p:nvSpPr>
          <p:cNvPr id="12297" name="Oval 12296"/>
          <p:cNvSpPr/>
          <p:nvPr/>
        </p:nvSpPr>
        <p:spPr>
          <a:xfrm>
            <a:off x="1316736" y="4526280"/>
            <a:ext cx="219456" cy="219456"/>
          </a:xfrm>
          <a:prstGeom prst="ellipse">
            <a:avLst/>
          </a:prstGeom>
          <a:solidFill>
            <a:srgbClr val="D4A74F"/>
          </a:solidFill>
          <a:ln>
            <a:noFill/>
          </a:ln>
        </p:spPr>
        <p:txBody>
          <a:bodyPr rtlCol="0" anchor="ctr"/>
          <a:lstStyle/>
          <a:p>
            <a:pPr algn="ctr"/>
            <a:endParaRPr/>
          </a:p>
        </p:txBody>
      </p:sp>
      <p:sp>
        <p:nvSpPr>
          <p:cNvPr id="12298" name="Oval 12297"/>
          <p:cNvSpPr/>
          <p:nvPr/>
        </p:nvSpPr>
        <p:spPr>
          <a:xfrm>
            <a:off x="1700784" y="4526280"/>
            <a:ext cx="219456" cy="219456"/>
          </a:xfrm>
          <a:prstGeom prst="ellipse">
            <a:avLst/>
          </a:prstGeom>
          <a:solidFill>
            <a:srgbClr val="D4A74F"/>
          </a:solidFill>
          <a:ln>
            <a:noFill/>
          </a:ln>
        </p:spPr>
        <p:txBody>
          <a:bodyPr rtlCol="0" anchor="ctr"/>
          <a:lstStyle/>
          <a:p>
            <a:pPr algn="ctr"/>
            <a:endParaRPr/>
          </a:p>
        </p:txBody>
      </p:sp>
      <p:sp>
        <p:nvSpPr>
          <p:cNvPr id="12299" name="TextBox 12298"/>
          <p:cNvSpPr txBox="1"/>
          <p:nvPr/>
        </p:nvSpPr>
        <p:spPr>
          <a:xfrm>
            <a:off x="548640" y="5989320"/>
            <a:ext cx="3291840" cy="274320"/>
          </a:xfrm>
          <a:prstGeom prst="rect">
            <a:avLst/>
          </a:prstGeom>
          <a:noFill/>
        </p:spPr>
        <p:txBody>
          <a:bodyPr wrap="square" lIns="0" tIns="0" rIns="0" bIns="0" anchor="t">
            <a:noAutofit/>
          </a:bodyPr>
          <a:lstStyle/>
          <a:p>
            <a:pPr algn="l">
              <a:spcBef>
                <a:spcPts val="0"/>
              </a:spcBef>
              <a:spcAft>
                <a:spcPts val="0"/>
              </a:spcAft>
            </a:pPr>
            <a:r>
              <a:rPr sz="1200" b="0" i="0">
                <a:solidFill>
                  <a:srgbClr val="C9D1E3"/>
                </a:solidFill>
                <a:latin typeface="Calibri"/>
              </a:rPr>
              <a:t>BCP 1979 · Rite Two (modern)</a:t>
            </a:r>
          </a:p>
        </p:txBody>
      </p:sp>
      <p:sp>
        <p:nvSpPr>
          <p:cNvPr id="12300" name="TextBox 12299"/>
          <p:cNvSpPr txBox="1"/>
          <p:nvPr/>
        </p:nvSpPr>
        <p:spPr>
          <a:xfrm>
            <a:off x="4937760" y="822960"/>
            <a:ext cx="6583680" cy="5212080"/>
          </a:xfrm>
          <a:prstGeom prst="rect">
            <a:avLst/>
          </a:prstGeom>
          <a:noFill/>
        </p:spPr>
        <p:txBody>
          <a:bodyPr wrap="square" lIns="0" tIns="0" rIns="0" bIns="0" anchor="ctr">
            <a:noAutofit/>
          </a:bodyPr>
          <a:lstStyle/>
          <a:p>
            <a:pPr algn="l">
              <a:lnSpc>
                <a:spcPct val="110000"/>
              </a:lnSpc>
              <a:spcBef>
                <a:spcPts val="0"/>
              </a:spcBef>
              <a:spcAft>
                <a:spcPts val="1600"/>
              </a:spcAft>
            </a:pPr>
            <a:r>
              <a:rPr sz="2600" b="0" i="0">
                <a:solidFill>
                  <a:srgbClr val="1A1F2B"/>
                </a:solidFill>
                <a:latin typeface="Georgia"/>
              </a:rPr>
              <a:t>We believe in one holy catholic and apostolic Church.</a:t>
            </a:r>
          </a:p>
          <a:p>
            <a:pPr algn="l">
              <a:lnSpc>
                <a:spcPct val="110000"/>
              </a:lnSpc>
              <a:spcBef>
                <a:spcPts val="0"/>
              </a:spcBef>
              <a:spcAft>
                <a:spcPts val="1600"/>
              </a:spcAft>
            </a:pPr>
            <a:r>
              <a:rPr sz="2600" b="0" i="0">
                <a:solidFill>
                  <a:srgbClr val="1A1F2B"/>
                </a:solidFill>
                <a:latin typeface="Georgia"/>
              </a:rPr>
              <a:t>We acknowledge one baptism for the forgiveness of sins.</a:t>
            </a:r>
          </a:p>
          <a:p>
            <a:pPr algn="l">
              <a:lnSpc>
                <a:spcPct val="110000"/>
              </a:lnSpc>
              <a:spcBef>
                <a:spcPts val="0"/>
              </a:spcBef>
              <a:spcAft>
                <a:spcPts val="300"/>
              </a:spcAft>
            </a:pPr>
            <a:r>
              <a:rPr sz="2600" b="0" i="0">
                <a:solidFill>
                  <a:srgbClr val="1A1F2B"/>
                </a:solidFill>
                <a:latin typeface="Georgia"/>
              </a:rPr>
              <a:t>We look for the resurrection of the dead,</a:t>
            </a:r>
          </a:p>
          <a:p>
            <a:pPr algn="l">
              <a:lnSpc>
                <a:spcPct val="110000"/>
              </a:lnSpc>
              <a:spcBef>
                <a:spcPts val="0"/>
              </a:spcBef>
              <a:spcAft>
                <a:spcPts val="1600"/>
              </a:spcAft>
            </a:pPr>
            <a:r>
              <a:rPr sz="2600" b="0" i="0">
                <a:solidFill>
                  <a:srgbClr val="1A1F2B"/>
                </a:solidFill>
                <a:latin typeface="Georgia"/>
              </a:rPr>
              <a:t>and the life of the world to come.</a:t>
            </a:r>
          </a:p>
        </p:txBody>
      </p:sp>
      <p:sp>
        <p:nvSpPr>
          <p:cNvPr id="12301" name="TextBox 12300"/>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sz="1100" b="0" i="0">
                <a:solidFill>
                  <a:srgbClr val="6B7280"/>
                </a:solidFill>
                <a:latin typeface="Calibri"/>
              </a:rPr>
              <a:t>7</a:t>
            </a:r>
          </a:p>
        </p:txBody>
      </p:sp>
      <p:sp>
        <p:nvSpPr>
          <p:cNvPr id="12292" name="Rectangle 4"/>
          <p:cNvSpPr>
            <a:spLocks noGrp="1" noChangeArrowheads="1"/>
          </p:cNvSpPr>
          <p:nvPr>
            <p:ph type="title"/>
          </p:nvPr>
        </p:nvSpPr>
        <p:spPr>
          <a:xfrm>
            <a:off x="548640" y="2286000"/>
            <a:ext cx="3291840" cy="1828800"/>
          </a:xfrm>
        </p:spPr>
        <p:txBody>
          <a:bodyPr wrap="square" lIns="0" tIns="0" rIns="0" bIns="0">
            <a:noAutofit/>
          </a:bodyPr>
          <a:lstStyle/>
          <a:p>
            <a:pPr algn="l" eaLnBrk="1" hangingPunct="1">
              <a:lnSpc>
                <a:spcPct val="100000"/>
              </a:lnSpc>
              <a:spcBef>
                <a:spcPts val="0"/>
              </a:spcBef>
              <a:spcAft>
                <a:spcPts val="0"/>
              </a:spcAft>
              <a:defRPr/>
            </a:pPr>
            <a:r>
              <a:rPr lang="en-US" sz="3200" b="1" i="0">
                <a:solidFill>
                  <a:srgbClr val="FFFFFF"/>
                </a:solidFill>
                <a:latin typeface="Georgia"/>
              </a:rPr>
              <a:t>The Church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sp>
        <p:nvSpPr>
          <p:cNvPr id="6" name="TextBox 5"/>
          <p:cNvSpPr txBox="1"/>
          <p:nvPr/>
        </p:nvSpPr>
        <p:spPr>
          <a:xfrm>
            <a:off x="640080" y="411480"/>
            <a:ext cx="82296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THE CREED AT A GLANCE</a:t>
            </a:r>
          </a:p>
        </p:txBody>
      </p:sp>
      <p:sp>
        <p:nvSpPr>
          <p:cNvPr id="7" name="TextBox 6"/>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sz="1100" b="0" i="0">
                <a:solidFill>
                  <a:srgbClr val="6B7280"/>
                </a:solidFill>
                <a:latin typeface="Calibri"/>
              </a:rPr>
              <a:t>8</a:t>
            </a:r>
          </a:p>
        </p:txBody>
      </p:sp>
      <p:sp>
        <p:nvSpPr>
          <p:cNvPr id="8" name="Pentagon 7"/>
          <p:cNvSpPr/>
          <p:nvPr/>
        </p:nvSpPr>
        <p:spPr>
          <a:xfrm>
            <a:off x="640080" y="2103120"/>
            <a:ext cx="2624328" cy="548640"/>
          </a:xfrm>
          <a:prstGeom prst="homePlate">
            <a:avLst/>
          </a:prstGeom>
          <a:solidFill>
            <a:srgbClr val="14213D"/>
          </a:solidFill>
          <a:ln>
            <a:noFill/>
          </a:ln>
        </p:spPr>
        <p:txBody>
          <a:bodyPr rtlCol="0" anchor="ctr"/>
          <a:lstStyle/>
          <a:p>
            <a:pPr algn="ctr"/>
            <a:endParaRPr/>
          </a:p>
        </p:txBody>
      </p:sp>
      <p:sp>
        <p:nvSpPr>
          <p:cNvPr id="9" name="TextBox 8"/>
          <p:cNvSpPr txBox="1"/>
          <p:nvPr/>
        </p:nvSpPr>
        <p:spPr>
          <a:xfrm>
            <a:off x="914400" y="2103120"/>
            <a:ext cx="1892808" cy="548640"/>
          </a:xfrm>
          <a:prstGeom prst="rect">
            <a:avLst/>
          </a:prstGeom>
          <a:noFill/>
        </p:spPr>
        <p:txBody>
          <a:bodyPr wrap="square" lIns="0" tIns="0" rIns="0" bIns="0" anchor="ctr">
            <a:noAutofit/>
          </a:bodyPr>
          <a:lstStyle/>
          <a:p>
            <a:pPr algn="l">
              <a:spcBef>
                <a:spcPts val="0"/>
              </a:spcBef>
              <a:spcAft>
                <a:spcPts val="0"/>
              </a:spcAft>
            </a:pPr>
            <a:r>
              <a:rPr sz="1400" b="1" i="0">
                <a:solidFill>
                  <a:srgbClr val="FFFFFF"/>
                </a:solidFill>
                <a:latin typeface="Calibri"/>
              </a:rPr>
              <a:t>PART 1</a:t>
            </a:r>
          </a:p>
        </p:txBody>
      </p:sp>
      <p:sp>
        <p:nvSpPr>
          <p:cNvPr id="10" name="Rounded Rectangle 9"/>
          <p:cNvSpPr/>
          <p:nvPr/>
        </p:nvSpPr>
        <p:spPr>
          <a:xfrm>
            <a:off x="640080" y="2788920"/>
            <a:ext cx="2487168" cy="310896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11" name="TextBox 10"/>
          <p:cNvSpPr txBox="1"/>
          <p:nvPr/>
        </p:nvSpPr>
        <p:spPr>
          <a:xfrm>
            <a:off x="868680" y="3017520"/>
            <a:ext cx="2029968" cy="365760"/>
          </a:xfrm>
          <a:prstGeom prst="rect">
            <a:avLst/>
          </a:prstGeom>
          <a:noFill/>
        </p:spPr>
        <p:txBody>
          <a:bodyPr wrap="square" lIns="0" tIns="0" rIns="0" bIns="0" anchor="t">
            <a:noAutofit/>
          </a:bodyPr>
          <a:lstStyle/>
          <a:p>
            <a:pPr algn="l">
              <a:spcBef>
                <a:spcPts val="0"/>
              </a:spcBef>
              <a:spcAft>
                <a:spcPts val="0"/>
              </a:spcAft>
            </a:pPr>
            <a:r>
              <a:rPr sz="1900" b="1" i="0">
                <a:solidFill>
                  <a:srgbClr val="14213D"/>
                </a:solidFill>
                <a:latin typeface="Georgia"/>
              </a:rPr>
              <a:t>God the Father</a:t>
            </a:r>
          </a:p>
        </p:txBody>
      </p:sp>
      <p:sp>
        <p:nvSpPr>
          <p:cNvPr id="12" name="TextBox 11"/>
          <p:cNvSpPr txBox="1"/>
          <p:nvPr/>
        </p:nvSpPr>
        <p:spPr>
          <a:xfrm>
            <a:off x="868680" y="3566160"/>
            <a:ext cx="2029968" cy="1371600"/>
          </a:xfrm>
          <a:prstGeom prst="rect">
            <a:avLst/>
          </a:prstGeom>
          <a:noFill/>
        </p:spPr>
        <p:txBody>
          <a:bodyPr wrap="square" lIns="0" tIns="0" rIns="0" bIns="0" anchor="t">
            <a:noAutofit/>
          </a:bodyPr>
          <a:lstStyle/>
          <a:p>
            <a:pPr algn="l">
              <a:spcBef>
                <a:spcPts val="0"/>
              </a:spcBef>
              <a:spcAft>
                <a:spcPts val="0"/>
              </a:spcAft>
            </a:pPr>
            <a:r>
              <a:rPr sz="1600" b="0" i="1">
                <a:solidFill>
                  <a:srgbClr val="3D4657"/>
                </a:solidFill>
                <a:latin typeface="Georgia"/>
              </a:rPr>
              <a:t>“We believe in one God, the Father, the Almighty”</a:t>
            </a:r>
          </a:p>
        </p:txBody>
      </p:sp>
      <p:sp>
        <p:nvSpPr>
          <p:cNvPr id="13" name="TextBox 12"/>
          <p:cNvSpPr txBox="1"/>
          <p:nvPr/>
        </p:nvSpPr>
        <p:spPr>
          <a:xfrm>
            <a:off x="868680" y="5120640"/>
            <a:ext cx="2029968" cy="640080"/>
          </a:xfrm>
          <a:prstGeom prst="rect">
            <a:avLst/>
          </a:prstGeom>
          <a:noFill/>
        </p:spPr>
        <p:txBody>
          <a:bodyPr wrap="square" lIns="0" tIns="0" rIns="0" bIns="0" anchor="t">
            <a:noAutofit/>
          </a:bodyPr>
          <a:lstStyle/>
          <a:p>
            <a:pPr algn="l">
              <a:spcBef>
                <a:spcPts val="0"/>
              </a:spcBef>
              <a:spcAft>
                <a:spcPts val="0"/>
              </a:spcAft>
            </a:pPr>
            <a:r>
              <a:rPr sz="1300" b="0" i="0">
                <a:solidFill>
                  <a:srgbClr val="6B7280"/>
                </a:solidFill>
                <a:latin typeface="Calibri"/>
              </a:rPr>
              <a:t>A statement about God the Father</a:t>
            </a:r>
          </a:p>
        </p:txBody>
      </p:sp>
      <p:sp>
        <p:nvSpPr>
          <p:cNvPr id="14" name="Pentagon 13"/>
          <p:cNvSpPr/>
          <p:nvPr/>
        </p:nvSpPr>
        <p:spPr>
          <a:xfrm>
            <a:off x="3401568" y="2103120"/>
            <a:ext cx="2624328" cy="548640"/>
          </a:xfrm>
          <a:prstGeom prst="homePlate">
            <a:avLst/>
          </a:prstGeom>
          <a:solidFill>
            <a:srgbClr val="14213D"/>
          </a:solidFill>
          <a:ln>
            <a:noFill/>
          </a:ln>
        </p:spPr>
        <p:txBody>
          <a:bodyPr rtlCol="0" anchor="ctr"/>
          <a:lstStyle/>
          <a:p>
            <a:pPr algn="ctr"/>
            <a:endParaRPr/>
          </a:p>
        </p:txBody>
      </p:sp>
      <p:sp>
        <p:nvSpPr>
          <p:cNvPr id="15" name="TextBox 14"/>
          <p:cNvSpPr txBox="1"/>
          <p:nvPr/>
        </p:nvSpPr>
        <p:spPr>
          <a:xfrm>
            <a:off x="3675887" y="2103120"/>
            <a:ext cx="1892808" cy="548640"/>
          </a:xfrm>
          <a:prstGeom prst="rect">
            <a:avLst/>
          </a:prstGeom>
          <a:noFill/>
        </p:spPr>
        <p:txBody>
          <a:bodyPr wrap="square" lIns="0" tIns="0" rIns="0" bIns="0" anchor="ctr">
            <a:noAutofit/>
          </a:bodyPr>
          <a:lstStyle/>
          <a:p>
            <a:pPr algn="l">
              <a:spcBef>
                <a:spcPts val="0"/>
              </a:spcBef>
              <a:spcAft>
                <a:spcPts val="0"/>
              </a:spcAft>
            </a:pPr>
            <a:r>
              <a:rPr sz="1400" b="1" i="0">
                <a:solidFill>
                  <a:srgbClr val="FFFFFF"/>
                </a:solidFill>
                <a:latin typeface="Calibri"/>
              </a:rPr>
              <a:t>PART 2</a:t>
            </a:r>
          </a:p>
        </p:txBody>
      </p:sp>
      <p:sp>
        <p:nvSpPr>
          <p:cNvPr id="16" name="Rounded Rectangle 15"/>
          <p:cNvSpPr/>
          <p:nvPr/>
        </p:nvSpPr>
        <p:spPr>
          <a:xfrm>
            <a:off x="3401568" y="2788920"/>
            <a:ext cx="2487168" cy="310896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17" name="TextBox 16"/>
          <p:cNvSpPr txBox="1"/>
          <p:nvPr/>
        </p:nvSpPr>
        <p:spPr>
          <a:xfrm>
            <a:off x="3630168" y="3017520"/>
            <a:ext cx="2029968" cy="365760"/>
          </a:xfrm>
          <a:prstGeom prst="rect">
            <a:avLst/>
          </a:prstGeom>
          <a:noFill/>
        </p:spPr>
        <p:txBody>
          <a:bodyPr wrap="square" lIns="0" tIns="0" rIns="0" bIns="0" anchor="t">
            <a:noAutofit/>
          </a:bodyPr>
          <a:lstStyle/>
          <a:p>
            <a:pPr algn="l">
              <a:spcBef>
                <a:spcPts val="0"/>
              </a:spcBef>
              <a:spcAft>
                <a:spcPts val="0"/>
              </a:spcAft>
            </a:pPr>
            <a:r>
              <a:rPr sz="1900" b="1" i="0">
                <a:solidFill>
                  <a:srgbClr val="14213D"/>
                </a:solidFill>
                <a:latin typeface="Georgia"/>
              </a:rPr>
              <a:t>God the Son</a:t>
            </a:r>
          </a:p>
        </p:txBody>
      </p:sp>
      <p:sp>
        <p:nvSpPr>
          <p:cNvPr id="18" name="TextBox 17"/>
          <p:cNvSpPr txBox="1"/>
          <p:nvPr/>
        </p:nvSpPr>
        <p:spPr>
          <a:xfrm>
            <a:off x="3630168" y="3566160"/>
            <a:ext cx="2029968" cy="1371600"/>
          </a:xfrm>
          <a:prstGeom prst="rect">
            <a:avLst/>
          </a:prstGeom>
          <a:noFill/>
        </p:spPr>
        <p:txBody>
          <a:bodyPr wrap="square" lIns="0" tIns="0" rIns="0" bIns="0" anchor="t">
            <a:noAutofit/>
          </a:bodyPr>
          <a:lstStyle/>
          <a:p>
            <a:pPr algn="l">
              <a:spcBef>
                <a:spcPts val="0"/>
              </a:spcBef>
              <a:spcAft>
                <a:spcPts val="0"/>
              </a:spcAft>
            </a:pPr>
            <a:r>
              <a:rPr sz="1600" b="0" i="1">
                <a:solidFill>
                  <a:srgbClr val="3D4657"/>
                </a:solidFill>
                <a:latin typeface="Georgia"/>
              </a:rPr>
              <a:t>“We believe in one Lord, Jesus Christ”</a:t>
            </a:r>
          </a:p>
        </p:txBody>
      </p:sp>
      <p:sp>
        <p:nvSpPr>
          <p:cNvPr id="19" name="TextBox 18"/>
          <p:cNvSpPr txBox="1"/>
          <p:nvPr/>
        </p:nvSpPr>
        <p:spPr>
          <a:xfrm>
            <a:off x="3630168" y="5120640"/>
            <a:ext cx="2029968" cy="640080"/>
          </a:xfrm>
          <a:prstGeom prst="rect">
            <a:avLst/>
          </a:prstGeom>
          <a:noFill/>
        </p:spPr>
        <p:txBody>
          <a:bodyPr wrap="square" lIns="0" tIns="0" rIns="0" bIns="0" anchor="t">
            <a:noAutofit/>
          </a:bodyPr>
          <a:lstStyle/>
          <a:p>
            <a:pPr algn="l">
              <a:spcBef>
                <a:spcPts val="0"/>
              </a:spcBef>
              <a:spcAft>
                <a:spcPts val="0"/>
              </a:spcAft>
            </a:pPr>
            <a:r>
              <a:rPr sz="1300" b="0" i="0">
                <a:solidFill>
                  <a:srgbClr val="6B7280"/>
                </a:solidFill>
                <a:latin typeface="Calibri"/>
              </a:rPr>
              <a:t>A statement about God the Son</a:t>
            </a:r>
          </a:p>
        </p:txBody>
      </p:sp>
      <p:sp>
        <p:nvSpPr>
          <p:cNvPr id="20" name="Pentagon 19"/>
          <p:cNvSpPr/>
          <p:nvPr/>
        </p:nvSpPr>
        <p:spPr>
          <a:xfrm>
            <a:off x="6163056" y="2103120"/>
            <a:ext cx="2624328" cy="548640"/>
          </a:xfrm>
          <a:prstGeom prst="homePlate">
            <a:avLst/>
          </a:prstGeom>
          <a:solidFill>
            <a:srgbClr val="14213D"/>
          </a:solidFill>
          <a:ln>
            <a:noFill/>
          </a:ln>
        </p:spPr>
        <p:txBody>
          <a:bodyPr rtlCol="0" anchor="ctr"/>
          <a:lstStyle/>
          <a:p>
            <a:pPr algn="ctr"/>
            <a:endParaRPr/>
          </a:p>
        </p:txBody>
      </p:sp>
      <p:sp>
        <p:nvSpPr>
          <p:cNvPr id="21" name="TextBox 20"/>
          <p:cNvSpPr txBox="1"/>
          <p:nvPr/>
        </p:nvSpPr>
        <p:spPr>
          <a:xfrm>
            <a:off x="6437376" y="2103120"/>
            <a:ext cx="1892808" cy="548640"/>
          </a:xfrm>
          <a:prstGeom prst="rect">
            <a:avLst/>
          </a:prstGeom>
          <a:noFill/>
        </p:spPr>
        <p:txBody>
          <a:bodyPr wrap="square" lIns="0" tIns="0" rIns="0" bIns="0" anchor="ctr">
            <a:noAutofit/>
          </a:bodyPr>
          <a:lstStyle/>
          <a:p>
            <a:pPr algn="l">
              <a:spcBef>
                <a:spcPts val="0"/>
              </a:spcBef>
              <a:spcAft>
                <a:spcPts val="0"/>
              </a:spcAft>
            </a:pPr>
            <a:r>
              <a:rPr sz="1400" b="1" i="0">
                <a:solidFill>
                  <a:srgbClr val="FFFFFF"/>
                </a:solidFill>
                <a:latin typeface="Calibri"/>
              </a:rPr>
              <a:t>PART 3</a:t>
            </a:r>
          </a:p>
        </p:txBody>
      </p:sp>
      <p:sp>
        <p:nvSpPr>
          <p:cNvPr id="22" name="Rounded Rectangle 21"/>
          <p:cNvSpPr/>
          <p:nvPr/>
        </p:nvSpPr>
        <p:spPr>
          <a:xfrm>
            <a:off x="6163056" y="2788920"/>
            <a:ext cx="2487168" cy="310896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23" name="TextBox 22"/>
          <p:cNvSpPr txBox="1"/>
          <p:nvPr/>
        </p:nvSpPr>
        <p:spPr>
          <a:xfrm>
            <a:off x="6391656" y="3017520"/>
            <a:ext cx="2029968" cy="365760"/>
          </a:xfrm>
          <a:prstGeom prst="rect">
            <a:avLst/>
          </a:prstGeom>
          <a:noFill/>
        </p:spPr>
        <p:txBody>
          <a:bodyPr wrap="square" lIns="0" tIns="0" rIns="0" bIns="0" anchor="t">
            <a:noAutofit/>
          </a:bodyPr>
          <a:lstStyle/>
          <a:p>
            <a:pPr algn="l">
              <a:spcBef>
                <a:spcPts val="0"/>
              </a:spcBef>
              <a:spcAft>
                <a:spcPts val="0"/>
              </a:spcAft>
            </a:pPr>
            <a:r>
              <a:rPr sz="1900" b="1" i="0">
                <a:solidFill>
                  <a:srgbClr val="14213D"/>
                </a:solidFill>
                <a:latin typeface="Georgia"/>
              </a:rPr>
              <a:t>The Holy Spirit</a:t>
            </a:r>
          </a:p>
        </p:txBody>
      </p:sp>
      <p:sp>
        <p:nvSpPr>
          <p:cNvPr id="24" name="TextBox 23"/>
          <p:cNvSpPr txBox="1"/>
          <p:nvPr/>
        </p:nvSpPr>
        <p:spPr>
          <a:xfrm>
            <a:off x="6391656" y="3566160"/>
            <a:ext cx="2029968" cy="1371600"/>
          </a:xfrm>
          <a:prstGeom prst="rect">
            <a:avLst/>
          </a:prstGeom>
          <a:noFill/>
        </p:spPr>
        <p:txBody>
          <a:bodyPr wrap="square" lIns="0" tIns="0" rIns="0" bIns="0" anchor="t">
            <a:noAutofit/>
          </a:bodyPr>
          <a:lstStyle/>
          <a:p>
            <a:pPr algn="l">
              <a:spcBef>
                <a:spcPts val="0"/>
              </a:spcBef>
              <a:spcAft>
                <a:spcPts val="0"/>
              </a:spcAft>
            </a:pPr>
            <a:r>
              <a:rPr sz="1600" b="0" i="1">
                <a:solidFill>
                  <a:srgbClr val="3D4657"/>
                </a:solidFill>
                <a:latin typeface="Georgia"/>
              </a:rPr>
              <a:t>“We believe in the Holy Spirit, the Lord, the giver of life”</a:t>
            </a:r>
          </a:p>
        </p:txBody>
      </p:sp>
      <p:sp>
        <p:nvSpPr>
          <p:cNvPr id="25" name="TextBox 24"/>
          <p:cNvSpPr txBox="1"/>
          <p:nvPr/>
        </p:nvSpPr>
        <p:spPr>
          <a:xfrm>
            <a:off x="6391656" y="5120640"/>
            <a:ext cx="2029968" cy="640080"/>
          </a:xfrm>
          <a:prstGeom prst="rect">
            <a:avLst/>
          </a:prstGeom>
          <a:noFill/>
        </p:spPr>
        <p:txBody>
          <a:bodyPr wrap="square" lIns="0" tIns="0" rIns="0" bIns="0" anchor="t">
            <a:noAutofit/>
          </a:bodyPr>
          <a:lstStyle/>
          <a:p>
            <a:pPr algn="l">
              <a:spcBef>
                <a:spcPts val="0"/>
              </a:spcBef>
              <a:spcAft>
                <a:spcPts val="0"/>
              </a:spcAft>
            </a:pPr>
            <a:r>
              <a:rPr sz="1300" b="0" i="0">
                <a:solidFill>
                  <a:srgbClr val="6B7280"/>
                </a:solidFill>
                <a:latin typeface="Calibri"/>
              </a:rPr>
              <a:t>A statement about the Holy Spirit</a:t>
            </a:r>
          </a:p>
        </p:txBody>
      </p:sp>
      <p:sp>
        <p:nvSpPr>
          <p:cNvPr id="26" name="Pentagon 25"/>
          <p:cNvSpPr/>
          <p:nvPr/>
        </p:nvSpPr>
        <p:spPr>
          <a:xfrm>
            <a:off x="8924544" y="2103120"/>
            <a:ext cx="2624328" cy="548640"/>
          </a:xfrm>
          <a:prstGeom prst="homePlate">
            <a:avLst/>
          </a:prstGeom>
          <a:solidFill>
            <a:srgbClr val="14213D"/>
          </a:solidFill>
          <a:ln>
            <a:noFill/>
          </a:ln>
        </p:spPr>
        <p:txBody>
          <a:bodyPr rtlCol="0" anchor="ctr"/>
          <a:lstStyle/>
          <a:p>
            <a:pPr algn="ctr"/>
            <a:endParaRPr/>
          </a:p>
        </p:txBody>
      </p:sp>
      <p:sp>
        <p:nvSpPr>
          <p:cNvPr id="27" name="TextBox 26"/>
          <p:cNvSpPr txBox="1"/>
          <p:nvPr/>
        </p:nvSpPr>
        <p:spPr>
          <a:xfrm>
            <a:off x="9198864" y="2103120"/>
            <a:ext cx="1892808" cy="548640"/>
          </a:xfrm>
          <a:prstGeom prst="rect">
            <a:avLst/>
          </a:prstGeom>
          <a:noFill/>
        </p:spPr>
        <p:txBody>
          <a:bodyPr wrap="square" lIns="0" tIns="0" rIns="0" bIns="0" anchor="ctr">
            <a:noAutofit/>
          </a:bodyPr>
          <a:lstStyle/>
          <a:p>
            <a:pPr algn="l">
              <a:spcBef>
                <a:spcPts val="0"/>
              </a:spcBef>
              <a:spcAft>
                <a:spcPts val="0"/>
              </a:spcAft>
            </a:pPr>
            <a:r>
              <a:rPr sz="1400" b="1" i="0">
                <a:solidFill>
                  <a:srgbClr val="FFFFFF"/>
                </a:solidFill>
                <a:latin typeface="Calibri"/>
              </a:rPr>
              <a:t>PART 4</a:t>
            </a:r>
          </a:p>
        </p:txBody>
      </p:sp>
      <p:sp>
        <p:nvSpPr>
          <p:cNvPr id="28" name="Rounded Rectangle 27"/>
          <p:cNvSpPr/>
          <p:nvPr/>
        </p:nvSpPr>
        <p:spPr>
          <a:xfrm>
            <a:off x="8924544" y="2788920"/>
            <a:ext cx="2487168" cy="310896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29" name="TextBox 28"/>
          <p:cNvSpPr txBox="1"/>
          <p:nvPr/>
        </p:nvSpPr>
        <p:spPr>
          <a:xfrm>
            <a:off x="9153144" y="3017520"/>
            <a:ext cx="2029968" cy="365760"/>
          </a:xfrm>
          <a:prstGeom prst="rect">
            <a:avLst/>
          </a:prstGeom>
          <a:noFill/>
        </p:spPr>
        <p:txBody>
          <a:bodyPr wrap="square" lIns="0" tIns="0" rIns="0" bIns="0" anchor="t">
            <a:noAutofit/>
          </a:bodyPr>
          <a:lstStyle/>
          <a:p>
            <a:pPr algn="l">
              <a:spcBef>
                <a:spcPts val="0"/>
              </a:spcBef>
              <a:spcAft>
                <a:spcPts val="0"/>
              </a:spcAft>
            </a:pPr>
            <a:r>
              <a:rPr sz="1900" b="1" i="0">
                <a:solidFill>
                  <a:srgbClr val="14213D"/>
                </a:solidFill>
                <a:latin typeface="Georgia"/>
              </a:rPr>
              <a:t>The Church</a:t>
            </a:r>
          </a:p>
        </p:txBody>
      </p:sp>
      <p:sp>
        <p:nvSpPr>
          <p:cNvPr id="30" name="TextBox 29"/>
          <p:cNvSpPr txBox="1"/>
          <p:nvPr/>
        </p:nvSpPr>
        <p:spPr>
          <a:xfrm>
            <a:off x="9153144" y="3566160"/>
            <a:ext cx="2029968" cy="1371600"/>
          </a:xfrm>
          <a:prstGeom prst="rect">
            <a:avLst/>
          </a:prstGeom>
          <a:noFill/>
        </p:spPr>
        <p:txBody>
          <a:bodyPr wrap="square" lIns="0" tIns="0" rIns="0" bIns="0" anchor="t">
            <a:noAutofit/>
          </a:bodyPr>
          <a:lstStyle/>
          <a:p>
            <a:pPr algn="l">
              <a:spcBef>
                <a:spcPts val="0"/>
              </a:spcBef>
              <a:spcAft>
                <a:spcPts val="0"/>
              </a:spcAft>
            </a:pPr>
            <a:r>
              <a:rPr sz="1600" b="0" i="1">
                <a:solidFill>
                  <a:srgbClr val="3D4657"/>
                </a:solidFill>
                <a:latin typeface="Georgia"/>
              </a:rPr>
              <a:t>“We believe in one holy catholic and apostolic Church”</a:t>
            </a:r>
          </a:p>
        </p:txBody>
      </p:sp>
      <p:sp>
        <p:nvSpPr>
          <p:cNvPr id="31" name="TextBox 30"/>
          <p:cNvSpPr txBox="1"/>
          <p:nvPr/>
        </p:nvSpPr>
        <p:spPr>
          <a:xfrm>
            <a:off x="9153144" y="5120640"/>
            <a:ext cx="2029968" cy="640080"/>
          </a:xfrm>
          <a:prstGeom prst="rect">
            <a:avLst/>
          </a:prstGeom>
          <a:noFill/>
        </p:spPr>
        <p:txBody>
          <a:bodyPr wrap="square" lIns="0" tIns="0" rIns="0" bIns="0" anchor="t">
            <a:noAutofit/>
          </a:bodyPr>
          <a:lstStyle/>
          <a:p>
            <a:pPr algn="l">
              <a:spcBef>
                <a:spcPts val="0"/>
              </a:spcBef>
              <a:spcAft>
                <a:spcPts val="0"/>
              </a:spcAft>
            </a:pPr>
            <a:r>
              <a:rPr sz="1300" b="0" i="0">
                <a:solidFill>
                  <a:srgbClr val="6B7280"/>
                </a:solidFill>
                <a:latin typeface="Calibri"/>
              </a:rPr>
              <a:t>A series of statements about the Church</a:t>
            </a:r>
          </a:p>
        </p:txBody>
      </p:sp>
      <p:sp>
        <p:nvSpPr>
          <p:cNvPr id="5" name="Title 4"/>
          <p:cNvSpPr>
            <a:spLocks noGrp="1"/>
          </p:cNvSpPr>
          <p:nvPr>
            <p:ph type="title"/>
          </p:nvPr>
        </p:nvSpPr>
        <p:spPr>
          <a:xfrm>
            <a:off x="640080" y="749808"/>
            <a:ext cx="10908792" cy="914400"/>
          </a:xfrm>
        </p:spPr>
        <p:txBody>
          <a:bodyPr vert="horz" wrap="square" lIns="0" tIns="0" rIns="0" bIns="0" anchor="t">
            <a:noAutofit/>
          </a:bodyPr>
          <a:lstStyle/>
          <a:p>
            <a:pPr algn="l">
              <a:lnSpc>
                <a:spcPct val="100000"/>
              </a:lnSpc>
              <a:spcBef>
                <a:spcPts val="0"/>
              </a:spcBef>
              <a:spcAft>
                <a:spcPts val="0"/>
              </a:spcAft>
            </a:pPr>
            <a:r>
              <a:rPr lang="en-US" sz="2600" b="1" i="0">
                <a:solidFill>
                  <a:srgbClr val="14213D"/>
                </a:solidFill>
                <a:latin typeface="Georgia"/>
              </a:rPr>
              <a:t>For teaching purposes, the Creed can be viewed as four parts.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40080" y="749808"/>
            <a:ext cx="10908792" cy="566928"/>
          </a:xfrm>
        </p:spPr>
        <p:txBody>
          <a:bodyPr wrap="square" lIns="0" tIns="0" rIns="0" bIns="0" anchor="t">
            <a:noAutofit/>
          </a:bodyPr>
          <a:lstStyle/>
          <a:p>
            <a:pPr algn="l" eaLnBrk="1" hangingPunct="1">
              <a:lnSpc>
                <a:spcPct val="100000"/>
              </a:lnSpc>
              <a:spcBef>
                <a:spcPts val="0"/>
              </a:spcBef>
              <a:spcAft>
                <a:spcPts val="0"/>
              </a:spcAft>
              <a:defRPr/>
            </a:pPr>
            <a:r>
              <a:rPr sz="3200" b="1" i="0">
                <a:solidFill>
                  <a:srgbClr val="14213D"/>
                </a:solidFill>
                <a:latin typeface="Georgia"/>
              </a:rPr>
              <a:t>Key terms used in this talk</a:t>
            </a:r>
          </a:p>
        </p:txBody>
      </p:sp>
      <p:sp>
        <p:nvSpPr>
          <p:cNvPr id="36867" name="TextBox 36866"/>
          <p:cNvSpPr txBox="1"/>
          <p:nvPr/>
        </p:nvSpPr>
        <p:spPr>
          <a:xfrm>
            <a:off x="640080" y="411480"/>
            <a:ext cx="82296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BEFORE WE GO ON</a:t>
            </a:r>
          </a:p>
        </p:txBody>
      </p:sp>
      <p:sp>
        <p:nvSpPr>
          <p:cNvPr id="36868" name="TextBox 36867"/>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sz="1100" b="0" i="0">
                <a:solidFill>
                  <a:srgbClr val="6B7280"/>
                </a:solidFill>
                <a:latin typeface="Calibri"/>
              </a:rPr>
              <a:t>9</a:t>
            </a:r>
          </a:p>
        </p:txBody>
      </p:sp>
      <p:sp>
        <p:nvSpPr>
          <p:cNvPr id="36869" name="Rounded Rectangle 36868"/>
          <p:cNvSpPr/>
          <p:nvPr/>
        </p:nvSpPr>
        <p:spPr>
          <a:xfrm>
            <a:off x="640080" y="1783080"/>
            <a:ext cx="2555748" cy="20116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70" name="TextBox 36869"/>
          <p:cNvSpPr txBox="1"/>
          <p:nvPr/>
        </p:nvSpPr>
        <p:spPr>
          <a:xfrm>
            <a:off x="868680" y="1984248"/>
            <a:ext cx="2098548" cy="365760"/>
          </a:xfrm>
          <a:prstGeom prst="rect">
            <a:avLst/>
          </a:prstGeom>
          <a:noFill/>
        </p:spPr>
        <p:txBody>
          <a:bodyPr wrap="square" lIns="0" tIns="0" rIns="0" bIns="0" anchor="t">
            <a:noAutofit/>
          </a:bodyPr>
          <a:lstStyle/>
          <a:p>
            <a:pPr algn="l">
              <a:spcBef>
                <a:spcPts val="0"/>
              </a:spcBef>
              <a:spcAft>
                <a:spcPts val="0"/>
              </a:spcAft>
            </a:pPr>
            <a:r>
              <a:rPr sz="1600" b="1" i="0">
                <a:solidFill>
                  <a:srgbClr val="14213D"/>
                </a:solidFill>
                <a:latin typeface="Georgia"/>
              </a:rPr>
              <a:t>Anathema</a:t>
            </a:r>
          </a:p>
        </p:txBody>
      </p:sp>
      <p:sp>
        <p:nvSpPr>
          <p:cNvPr id="36871" name="TextBox 36870"/>
          <p:cNvSpPr txBox="1"/>
          <p:nvPr/>
        </p:nvSpPr>
        <p:spPr>
          <a:xfrm>
            <a:off x="868680" y="2496312"/>
            <a:ext cx="2098548" cy="1188720"/>
          </a:xfrm>
          <a:prstGeom prst="rect">
            <a:avLst/>
          </a:prstGeom>
          <a:noFill/>
        </p:spPr>
        <p:txBody>
          <a:bodyPr wrap="square" lIns="0" tIns="0" rIns="0" bIns="0" anchor="t">
            <a:noAutofit/>
          </a:bodyPr>
          <a:lstStyle/>
          <a:p>
            <a:pPr algn="l">
              <a:spcBef>
                <a:spcPts val="0"/>
              </a:spcBef>
              <a:spcAft>
                <a:spcPts val="0"/>
              </a:spcAft>
            </a:pPr>
            <a:r>
              <a:rPr sz="1400" b="0" i="0">
                <a:solidFill>
                  <a:srgbClr val="3D4657"/>
                </a:solidFill>
                <a:latin typeface="Calibri"/>
              </a:rPr>
              <a:t>A formal condemnation. The 325 creed used anathemas to rule out Arian claims.</a:t>
            </a:r>
          </a:p>
        </p:txBody>
      </p:sp>
      <p:sp>
        <p:nvSpPr>
          <p:cNvPr id="36872" name="Rounded Rectangle 36871"/>
          <p:cNvSpPr/>
          <p:nvPr/>
        </p:nvSpPr>
        <p:spPr>
          <a:xfrm>
            <a:off x="3424428" y="1783080"/>
            <a:ext cx="2555748" cy="20116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73" name="TextBox 36872"/>
          <p:cNvSpPr txBox="1"/>
          <p:nvPr/>
        </p:nvSpPr>
        <p:spPr>
          <a:xfrm>
            <a:off x="3653028" y="1984248"/>
            <a:ext cx="2098548" cy="365760"/>
          </a:xfrm>
          <a:prstGeom prst="rect">
            <a:avLst/>
          </a:prstGeom>
          <a:noFill/>
        </p:spPr>
        <p:txBody>
          <a:bodyPr wrap="square" lIns="0" tIns="0" rIns="0" bIns="0" anchor="t">
            <a:noAutofit/>
          </a:bodyPr>
          <a:lstStyle/>
          <a:p>
            <a:pPr algn="l">
              <a:spcBef>
                <a:spcPts val="0"/>
              </a:spcBef>
              <a:spcAft>
                <a:spcPts val="0"/>
              </a:spcAft>
            </a:pPr>
            <a:r>
              <a:rPr sz="1600" b="1" i="0">
                <a:solidFill>
                  <a:srgbClr val="14213D"/>
                </a:solidFill>
                <a:latin typeface="Georgia"/>
              </a:rPr>
              <a:t>Heresy</a:t>
            </a:r>
          </a:p>
        </p:txBody>
      </p:sp>
      <p:sp>
        <p:nvSpPr>
          <p:cNvPr id="36874" name="TextBox 36873"/>
          <p:cNvSpPr txBox="1"/>
          <p:nvPr/>
        </p:nvSpPr>
        <p:spPr>
          <a:xfrm>
            <a:off x="3653028" y="2496312"/>
            <a:ext cx="2098548" cy="1188720"/>
          </a:xfrm>
          <a:prstGeom prst="rect">
            <a:avLst/>
          </a:prstGeom>
          <a:noFill/>
        </p:spPr>
        <p:txBody>
          <a:bodyPr wrap="square" lIns="0" tIns="0" rIns="0" bIns="0" anchor="t">
            <a:noAutofit/>
          </a:bodyPr>
          <a:lstStyle/>
          <a:p>
            <a:pPr algn="l">
              <a:spcBef>
                <a:spcPts val="0"/>
              </a:spcBef>
              <a:spcAft>
                <a:spcPts val="0"/>
              </a:spcAft>
            </a:pPr>
            <a:r>
              <a:rPr sz="1400" b="0" i="0">
                <a:solidFill>
                  <a:srgbClr val="3D4657"/>
                </a:solidFill>
                <a:latin typeface="Calibri"/>
              </a:rPr>
              <a:t>A teaching the Church judges to contradict its core doctrine.</a:t>
            </a:r>
          </a:p>
        </p:txBody>
      </p:sp>
      <p:sp>
        <p:nvSpPr>
          <p:cNvPr id="36875" name="Rounded Rectangle 36874"/>
          <p:cNvSpPr/>
          <p:nvPr/>
        </p:nvSpPr>
        <p:spPr>
          <a:xfrm>
            <a:off x="6208776" y="1783080"/>
            <a:ext cx="2555748" cy="20116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76" name="TextBox 36875"/>
          <p:cNvSpPr txBox="1"/>
          <p:nvPr/>
        </p:nvSpPr>
        <p:spPr>
          <a:xfrm>
            <a:off x="6437376" y="1984248"/>
            <a:ext cx="2098548" cy="365760"/>
          </a:xfrm>
          <a:prstGeom prst="rect">
            <a:avLst/>
          </a:prstGeom>
          <a:noFill/>
        </p:spPr>
        <p:txBody>
          <a:bodyPr wrap="square" lIns="0" tIns="0" rIns="0" bIns="0" anchor="t">
            <a:noAutofit/>
          </a:bodyPr>
          <a:lstStyle/>
          <a:p>
            <a:pPr algn="l">
              <a:spcBef>
                <a:spcPts val="0"/>
              </a:spcBef>
              <a:spcAft>
                <a:spcPts val="0"/>
              </a:spcAft>
            </a:pPr>
            <a:r>
              <a:rPr sz="1600" b="1" i="0">
                <a:solidFill>
                  <a:srgbClr val="14213D"/>
                </a:solidFill>
                <a:latin typeface="Georgia"/>
              </a:rPr>
              <a:t>Godhead</a:t>
            </a:r>
          </a:p>
        </p:txBody>
      </p:sp>
      <p:sp>
        <p:nvSpPr>
          <p:cNvPr id="36877" name="TextBox 36876"/>
          <p:cNvSpPr txBox="1"/>
          <p:nvPr/>
        </p:nvSpPr>
        <p:spPr>
          <a:xfrm>
            <a:off x="6437376" y="2496312"/>
            <a:ext cx="2098548" cy="1188720"/>
          </a:xfrm>
          <a:prstGeom prst="rect">
            <a:avLst/>
          </a:prstGeom>
          <a:noFill/>
        </p:spPr>
        <p:txBody>
          <a:bodyPr wrap="square" lIns="0" tIns="0" rIns="0" bIns="0" anchor="t">
            <a:noAutofit/>
          </a:bodyPr>
          <a:lstStyle/>
          <a:p>
            <a:pPr algn="l">
              <a:spcBef>
                <a:spcPts val="0"/>
              </a:spcBef>
              <a:spcAft>
                <a:spcPts val="0"/>
              </a:spcAft>
            </a:pPr>
            <a:r>
              <a:rPr sz="1400" b="0" i="0">
                <a:solidFill>
                  <a:srgbClr val="3D4657"/>
                </a:solidFill>
                <a:latin typeface="Calibri"/>
              </a:rPr>
              <a:t>The one divine nature shared by Father, Son and Holy Spirit.</a:t>
            </a:r>
          </a:p>
        </p:txBody>
      </p:sp>
      <p:sp>
        <p:nvSpPr>
          <p:cNvPr id="36878" name="Rounded Rectangle 36877"/>
          <p:cNvSpPr/>
          <p:nvPr/>
        </p:nvSpPr>
        <p:spPr>
          <a:xfrm>
            <a:off x="8993124" y="1783080"/>
            <a:ext cx="2555748" cy="20116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79" name="TextBox 36878"/>
          <p:cNvSpPr txBox="1"/>
          <p:nvPr/>
        </p:nvSpPr>
        <p:spPr>
          <a:xfrm>
            <a:off x="9221724" y="1984248"/>
            <a:ext cx="2098548" cy="365760"/>
          </a:xfrm>
          <a:prstGeom prst="rect">
            <a:avLst/>
          </a:prstGeom>
          <a:noFill/>
        </p:spPr>
        <p:txBody>
          <a:bodyPr wrap="square" lIns="0" tIns="0" rIns="0" bIns="0" anchor="t">
            <a:noAutofit/>
          </a:bodyPr>
          <a:lstStyle/>
          <a:p>
            <a:pPr algn="l">
              <a:spcBef>
                <a:spcPts val="0"/>
              </a:spcBef>
              <a:spcAft>
                <a:spcPts val="0"/>
              </a:spcAft>
            </a:pPr>
            <a:r>
              <a:rPr sz="1600" b="1" i="0">
                <a:solidFill>
                  <a:srgbClr val="14213D"/>
                </a:solidFill>
                <a:latin typeface="Georgia"/>
              </a:rPr>
              <a:t>Incarnate</a:t>
            </a:r>
          </a:p>
        </p:txBody>
      </p:sp>
      <p:sp>
        <p:nvSpPr>
          <p:cNvPr id="36880" name="TextBox 36879"/>
          <p:cNvSpPr txBox="1"/>
          <p:nvPr/>
        </p:nvSpPr>
        <p:spPr>
          <a:xfrm>
            <a:off x="9221724" y="2496312"/>
            <a:ext cx="2098548" cy="1188720"/>
          </a:xfrm>
          <a:prstGeom prst="rect">
            <a:avLst/>
          </a:prstGeom>
          <a:noFill/>
        </p:spPr>
        <p:txBody>
          <a:bodyPr wrap="square" lIns="0" tIns="0" rIns="0" bIns="0" anchor="t">
            <a:noAutofit/>
          </a:bodyPr>
          <a:lstStyle/>
          <a:p>
            <a:pPr algn="l">
              <a:spcBef>
                <a:spcPts val="0"/>
              </a:spcBef>
              <a:spcAft>
                <a:spcPts val="0"/>
              </a:spcAft>
            </a:pPr>
            <a:r>
              <a:rPr sz="1400" b="0" i="0">
                <a:solidFill>
                  <a:srgbClr val="3D4657"/>
                </a:solidFill>
                <a:latin typeface="Calibri"/>
              </a:rPr>
              <a:t>“Made flesh”: God the Son taking human nature in Jesus Christ.</a:t>
            </a:r>
          </a:p>
        </p:txBody>
      </p:sp>
      <p:sp>
        <p:nvSpPr>
          <p:cNvPr id="36881" name="Rounded Rectangle 36880"/>
          <p:cNvSpPr/>
          <p:nvPr/>
        </p:nvSpPr>
        <p:spPr>
          <a:xfrm>
            <a:off x="640080" y="4023360"/>
            <a:ext cx="2555748" cy="20116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82" name="TextBox 36881"/>
          <p:cNvSpPr txBox="1"/>
          <p:nvPr/>
        </p:nvSpPr>
        <p:spPr>
          <a:xfrm>
            <a:off x="868680" y="4224528"/>
            <a:ext cx="2098548" cy="365760"/>
          </a:xfrm>
          <a:prstGeom prst="rect">
            <a:avLst/>
          </a:prstGeom>
          <a:noFill/>
        </p:spPr>
        <p:txBody>
          <a:bodyPr wrap="square" lIns="0" tIns="0" rIns="0" bIns="0" anchor="t">
            <a:noAutofit/>
          </a:bodyPr>
          <a:lstStyle/>
          <a:p>
            <a:pPr algn="l">
              <a:spcBef>
                <a:spcPts val="0"/>
              </a:spcBef>
              <a:spcAft>
                <a:spcPts val="0"/>
              </a:spcAft>
            </a:pPr>
            <a:r>
              <a:rPr sz="1600" b="1" i="0">
                <a:solidFill>
                  <a:srgbClr val="14213D"/>
                </a:solidFill>
                <a:latin typeface="Georgia"/>
              </a:rPr>
              <a:t>See</a:t>
            </a:r>
          </a:p>
        </p:txBody>
      </p:sp>
      <p:sp>
        <p:nvSpPr>
          <p:cNvPr id="36883" name="TextBox 36882"/>
          <p:cNvSpPr txBox="1"/>
          <p:nvPr/>
        </p:nvSpPr>
        <p:spPr>
          <a:xfrm>
            <a:off x="868680" y="4736592"/>
            <a:ext cx="2098548" cy="1188720"/>
          </a:xfrm>
          <a:prstGeom prst="rect">
            <a:avLst/>
          </a:prstGeom>
          <a:noFill/>
        </p:spPr>
        <p:txBody>
          <a:bodyPr wrap="square" lIns="0" tIns="0" rIns="0" bIns="0" anchor="t">
            <a:noAutofit/>
          </a:bodyPr>
          <a:lstStyle/>
          <a:p>
            <a:pPr algn="l">
              <a:spcBef>
                <a:spcPts val="0"/>
              </a:spcBef>
              <a:spcAft>
                <a:spcPts val="0"/>
              </a:spcAft>
            </a:pPr>
            <a:r>
              <a:rPr sz="1400" b="0" i="0">
                <a:solidFill>
                  <a:srgbClr val="3D4657"/>
                </a:solidFill>
                <a:latin typeface="Calibri"/>
              </a:rPr>
              <a:t>A bishop’s seat and territory of authority, such as Alexandria.</a:t>
            </a:r>
          </a:p>
        </p:txBody>
      </p:sp>
      <p:sp>
        <p:nvSpPr>
          <p:cNvPr id="36884" name="Rounded Rectangle 36883"/>
          <p:cNvSpPr/>
          <p:nvPr/>
        </p:nvSpPr>
        <p:spPr>
          <a:xfrm>
            <a:off x="3424428" y="4023360"/>
            <a:ext cx="2555748" cy="20116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85" name="TextBox 36884"/>
          <p:cNvSpPr txBox="1"/>
          <p:nvPr/>
        </p:nvSpPr>
        <p:spPr>
          <a:xfrm>
            <a:off x="3653028" y="4224528"/>
            <a:ext cx="2098548" cy="365760"/>
          </a:xfrm>
          <a:prstGeom prst="rect">
            <a:avLst/>
          </a:prstGeom>
          <a:noFill/>
        </p:spPr>
        <p:txBody>
          <a:bodyPr wrap="square" lIns="0" tIns="0" rIns="0" bIns="0" anchor="t">
            <a:noAutofit/>
          </a:bodyPr>
          <a:lstStyle/>
          <a:p>
            <a:pPr algn="l">
              <a:spcBef>
                <a:spcPts val="0"/>
              </a:spcBef>
              <a:spcAft>
                <a:spcPts val="0"/>
              </a:spcAft>
            </a:pPr>
            <a:r>
              <a:rPr sz="1600" b="1" i="0">
                <a:solidFill>
                  <a:srgbClr val="14213D"/>
                </a:solidFill>
                <a:latin typeface="Georgia"/>
              </a:rPr>
              <a:t>Synod</a:t>
            </a:r>
          </a:p>
        </p:txBody>
      </p:sp>
      <p:sp>
        <p:nvSpPr>
          <p:cNvPr id="36886" name="TextBox 36885"/>
          <p:cNvSpPr txBox="1"/>
          <p:nvPr/>
        </p:nvSpPr>
        <p:spPr>
          <a:xfrm>
            <a:off x="3653028" y="4736592"/>
            <a:ext cx="2098548" cy="1188720"/>
          </a:xfrm>
          <a:prstGeom prst="rect">
            <a:avLst/>
          </a:prstGeom>
          <a:noFill/>
        </p:spPr>
        <p:txBody>
          <a:bodyPr wrap="square" lIns="0" tIns="0" rIns="0" bIns="0" anchor="t">
            <a:noAutofit/>
          </a:bodyPr>
          <a:lstStyle/>
          <a:p>
            <a:pPr algn="l">
              <a:spcBef>
                <a:spcPts val="0"/>
              </a:spcBef>
              <a:spcAft>
                <a:spcPts val="0"/>
              </a:spcAft>
            </a:pPr>
            <a:r>
              <a:rPr sz="1400" b="0" i="0">
                <a:solidFill>
                  <a:srgbClr val="3D4657"/>
                </a:solidFill>
                <a:latin typeface="Calibri"/>
              </a:rPr>
              <a:t>A regional assembly of bishops, smaller than a general council.</a:t>
            </a:r>
          </a:p>
        </p:txBody>
      </p:sp>
      <p:sp>
        <p:nvSpPr>
          <p:cNvPr id="36887" name="Rounded Rectangle 36886"/>
          <p:cNvSpPr/>
          <p:nvPr/>
        </p:nvSpPr>
        <p:spPr>
          <a:xfrm>
            <a:off x="6208776" y="4023360"/>
            <a:ext cx="2555748" cy="20116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88" name="TextBox 36887"/>
          <p:cNvSpPr txBox="1"/>
          <p:nvPr/>
        </p:nvSpPr>
        <p:spPr>
          <a:xfrm>
            <a:off x="6437376" y="4224528"/>
            <a:ext cx="2098548" cy="365760"/>
          </a:xfrm>
          <a:prstGeom prst="rect">
            <a:avLst/>
          </a:prstGeom>
          <a:noFill/>
        </p:spPr>
        <p:txBody>
          <a:bodyPr wrap="square" lIns="0" tIns="0" rIns="0" bIns="0" anchor="t">
            <a:noAutofit/>
          </a:bodyPr>
          <a:lstStyle/>
          <a:p>
            <a:pPr algn="l">
              <a:spcBef>
                <a:spcPts val="0"/>
              </a:spcBef>
              <a:spcAft>
                <a:spcPts val="0"/>
              </a:spcAft>
            </a:pPr>
            <a:r>
              <a:rPr sz="1600" b="1" i="0">
                <a:solidFill>
                  <a:srgbClr val="14213D"/>
                </a:solidFill>
                <a:latin typeface="Georgia"/>
              </a:rPr>
              <a:t>Ecumenical council</a:t>
            </a:r>
          </a:p>
        </p:txBody>
      </p:sp>
      <p:sp>
        <p:nvSpPr>
          <p:cNvPr id="36889" name="TextBox 36888"/>
          <p:cNvSpPr txBox="1"/>
          <p:nvPr/>
        </p:nvSpPr>
        <p:spPr>
          <a:xfrm>
            <a:off x="6437376" y="4736592"/>
            <a:ext cx="2098548" cy="1188720"/>
          </a:xfrm>
          <a:prstGeom prst="rect">
            <a:avLst/>
          </a:prstGeom>
          <a:noFill/>
        </p:spPr>
        <p:txBody>
          <a:bodyPr wrap="square" lIns="0" tIns="0" rIns="0" bIns="0" anchor="t">
            <a:noAutofit/>
          </a:bodyPr>
          <a:lstStyle/>
          <a:p>
            <a:pPr algn="l">
              <a:spcBef>
                <a:spcPts val="0"/>
              </a:spcBef>
              <a:spcAft>
                <a:spcPts val="0"/>
              </a:spcAft>
            </a:pPr>
            <a:r>
              <a:rPr sz="1400" b="0" i="0">
                <a:solidFill>
                  <a:srgbClr val="3D4657"/>
                </a:solidFill>
                <a:latin typeface="Calibri"/>
              </a:rPr>
              <a:t>A council of bishops from the whole Church, whose decisions are widely received.</a:t>
            </a:r>
          </a:p>
        </p:txBody>
      </p:sp>
      <p:sp>
        <p:nvSpPr>
          <p:cNvPr id="36890" name="Rounded Rectangle 36889"/>
          <p:cNvSpPr/>
          <p:nvPr/>
        </p:nvSpPr>
        <p:spPr>
          <a:xfrm>
            <a:off x="8993124" y="4023360"/>
            <a:ext cx="2555748" cy="20116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91" name="TextBox 36890"/>
          <p:cNvSpPr txBox="1"/>
          <p:nvPr/>
        </p:nvSpPr>
        <p:spPr>
          <a:xfrm>
            <a:off x="9221724" y="4224528"/>
            <a:ext cx="2098548" cy="365760"/>
          </a:xfrm>
          <a:prstGeom prst="rect">
            <a:avLst/>
          </a:prstGeom>
          <a:noFill/>
        </p:spPr>
        <p:txBody>
          <a:bodyPr wrap="square" lIns="0" tIns="0" rIns="0" bIns="0" anchor="t">
            <a:noAutofit/>
          </a:bodyPr>
          <a:lstStyle/>
          <a:p>
            <a:pPr algn="l">
              <a:spcBef>
                <a:spcPts val="0"/>
              </a:spcBef>
              <a:spcAft>
                <a:spcPts val="0"/>
              </a:spcAft>
            </a:pPr>
            <a:r>
              <a:rPr sz="1600" b="1" i="0">
                <a:solidFill>
                  <a:srgbClr val="14213D"/>
                </a:solidFill>
                <a:latin typeface="Georgia"/>
              </a:rPr>
              <a:t>Catholic / orthodox</a:t>
            </a:r>
          </a:p>
        </p:txBody>
      </p:sp>
      <p:sp>
        <p:nvSpPr>
          <p:cNvPr id="36892" name="TextBox 36891"/>
          <p:cNvSpPr txBox="1"/>
          <p:nvPr/>
        </p:nvSpPr>
        <p:spPr>
          <a:xfrm>
            <a:off x="9221724" y="4736592"/>
            <a:ext cx="2098548" cy="1188720"/>
          </a:xfrm>
          <a:prstGeom prst="rect">
            <a:avLst/>
          </a:prstGeom>
          <a:noFill/>
        </p:spPr>
        <p:txBody>
          <a:bodyPr wrap="square" lIns="0" tIns="0" rIns="0" bIns="0" anchor="t">
            <a:noAutofit/>
          </a:bodyPr>
          <a:lstStyle/>
          <a:p>
            <a:pPr algn="l">
              <a:spcBef>
                <a:spcPts val="0"/>
              </a:spcBef>
              <a:spcAft>
                <a:spcPts val="0"/>
              </a:spcAft>
            </a:pPr>
            <a:r>
              <a:rPr sz="1400" b="0" i="0">
                <a:solidFill>
                  <a:srgbClr val="3D4657"/>
                </a:solidFill>
                <a:latin typeface="Calibri"/>
              </a:rPr>
              <a:t>“Catholic” means universal; “orthodox” means the side that prevailed. Neither names a modern church.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40080" y="749808"/>
            <a:ext cx="10908792" cy="566928"/>
          </a:xfrm>
        </p:spPr>
        <p:txBody>
          <a:bodyPr wrap="square" lIns="0" tIns="0" rIns="0" bIns="0" anchor="t">
            <a:noAutofit/>
          </a:bodyPr>
          <a:lstStyle/>
          <a:p>
            <a:pPr algn="l" eaLnBrk="1" hangingPunct="1">
              <a:lnSpc>
                <a:spcPct val="100000"/>
              </a:lnSpc>
              <a:spcBef>
                <a:spcPts val="0"/>
              </a:spcBef>
              <a:spcAft>
                <a:spcPts val="0"/>
              </a:spcAft>
              <a:defRPr/>
            </a:pPr>
            <a:r>
              <a:rPr sz="3200" b="1" i="0">
                <a:solidFill>
                  <a:srgbClr val="14213D"/>
                </a:solidFill>
                <a:latin typeface="Georgia"/>
              </a:rPr>
              <a:t>A note on “and the Son”</a:t>
            </a:r>
          </a:p>
        </p:txBody>
      </p:sp>
      <p:sp>
        <p:nvSpPr>
          <p:cNvPr id="36867" name="TextBox 36866"/>
          <p:cNvSpPr txBox="1"/>
          <p:nvPr/>
        </p:nvSpPr>
        <p:spPr>
          <a:xfrm>
            <a:off x="640080" y="411480"/>
            <a:ext cx="82296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THE HOLY SPIRIT</a:t>
            </a:r>
          </a:p>
        </p:txBody>
      </p:sp>
      <p:sp>
        <p:nvSpPr>
          <p:cNvPr id="36868" name="TextBox 36867"/>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sz="1100" b="0" i="0">
                <a:solidFill>
                  <a:srgbClr val="6B7280"/>
                </a:solidFill>
                <a:latin typeface="Calibri"/>
              </a:rPr>
              <a:t>10</a:t>
            </a:r>
          </a:p>
        </p:txBody>
      </p:sp>
      <p:sp>
        <p:nvSpPr>
          <p:cNvPr id="36869" name="Rounded Rectangle 36868"/>
          <p:cNvSpPr/>
          <p:nvPr/>
        </p:nvSpPr>
        <p:spPr>
          <a:xfrm>
            <a:off x="640080" y="1783080"/>
            <a:ext cx="4206240" cy="4251960"/>
          </a:xfrm>
          <a:prstGeom prst="roundRect">
            <a:avLst>
              <a:gd name="adj" fmla="val 5000"/>
            </a:avLst>
          </a:prstGeom>
          <a:solidFill>
            <a:srgbClr val="14213D"/>
          </a:solidFill>
          <a:ln>
            <a:noFill/>
          </a:ln>
        </p:spPr>
        <p:txBody>
          <a:bodyPr rtlCol="0" anchor="ctr"/>
          <a:lstStyle/>
          <a:p>
            <a:pPr algn="ctr"/>
            <a:endParaRPr/>
          </a:p>
        </p:txBody>
      </p:sp>
      <p:sp>
        <p:nvSpPr>
          <p:cNvPr id="36870" name="TextBox 36869"/>
          <p:cNvSpPr txBox="1"/>
          <p:nvPr/>
        </p:nvSpPr>
        <p:spPr>
          <a:xfrm>
            <a:off x="960120" y="2103120"/>
            <a:ext cx="3657600" cy="274320"/>
          </a:xfrm>
          <a:prstGeom prst="rect">
            <a:avLst/>
          </a:prstGeom>
          <a:noFill/>
        </p:spPr>
        <p:txBody>
          <a:bodyPr wrap="square" lIns="0" tIns="0" rIns="0" bIns="0" anchor="t">
            <a:noAutofit/>
          </a:bodyPr>
          <a:lstStyle/>
          <a:p>
            <a:pPr algn="l">
              <a:spcBef>
                <a:spcPts val="0"/>
              </a:spcBef>
              <a:spcAft>
                <a:spcPts val="0"/>
              </a:spcAft>
            </a:pPr>
            <a:r>
              <a:rPr sz="1200" b="1" i="0">
                <a:solidFill>
                  <a:srgbClr val="D4A74F"/>
                </a:solidFill>
                <a:latin typeface="Calibri"/>
              </a:rPr>
              <a:t>THE 381 WORDING</a:t>
            </a:r>
          </a:p>
        </p:txBody>
      </p:sp>
      <p:sp>
        <p:nvSpPr>
          <p:cNvPr id="36871" name="TextBox 36870"/>
          <p:cNvSpPr txBox="1"/>
          <p:nvPr/>
        </p:nvSpPr>
        <p:spPr>
          <a:xfrm>
            <a:off x="960120" y="2468880"/>
            <a:ext cx="3566160" cy="914400"/>
          </a:xfrm>
          <a:prstGeom prst="rect">
            <a:avLst/>
          </a:prstGeom>
          <a:noFill/>
        </p:spPr>
        <p:txBody>
          <a:bodyPr wrap="square" lIns="0" tIns="0" rIns="0" bIns="0" anchor="t">
            <a:noAutofit/>
          </a:bodyPr>
          <a:lstStyle/>
          <a:p>
            <a:pPr algn="l">
              <a:spcBef>
                <a:spcPts val="0"/>
              </a:spcBef>
              <a:spcAft>
                <a:spcPts val="0"/>
              </a:spcAft>
            </a:pPr>
            <a:r>
              <a:rPr sz="2000" b="0" i="1">
                <a:solidFill>
                  <a:srgbClr val="FFFFFF"/>
                </a:solidFill>
                <a:latin typeface="Georgia"/>
              </a:rPr>
              <a:t>“who proceeds from the Father”</a:t>
            </a:r>
          </a:p>
        </p:txBody>
      </p:sp>
      <p:sp>
        <p:nvSpPr>
          <p:cNvPr id="36872" name="TextBox 36871"/>
          <p:cNvSpPr txBox="1"/>
          <p:nvPr/>
        </p:nvSpPr>
        <p:spPr>
          <a:xfrm>
            <a:off x="960120" y="3657600"/>
            <a:ext cx="3657600" cy="274320"/>
          </a:xfrm>
          <a:prstGeom prst="rect">
            <a:avLst/>
          </a:prstGeom>
          <a:noFill/>
        </p:spPr>
        <p:txBody>
          <a:bodyPr wrap="square" lIns="0" tIns="0" rIns="0" bIns="0" anchor="t">
            <a:noAutofit/>
          </a:bodyPr>
          <a:lstStyle/>
          <a:p>
            <a:pPr algn="l">
              <a:spcBef>
                <a:spcPts val="0"/>
              </a:spcBef>
              <a:spcAft>
                <a:spcPts val="0"/>
              </a:spcAft>
            </a:pPr>
            <a:r>
              <a:rPr sz="1200" b="1" i="0">
                <a:solidFill>
                  <a:srgbClr val="D4A74F"/>
                </a:solidFill>
                <a:latin typeface="Calibri"/>
              </a:rPr>
              <a:t>THE WESTERN ADDITION</a:t>
            </a:r>
          </a:p>
        </p:txBody>
      </p:sp>
      <p:sp>
        <p:nvSpPr>
          <p:cNvPr id="36873" name="TextBox 36872"/>
          <p:cNvSpPr txBox="1"/>
          <p:nvPr/>
        </p:nvSpPr>
        <p:spPr>
          <a:xfrm>
            <a:off x="960120" y="4023360"/>
            <a:ext cx="3566160" cy="1097280"/>
          </a:xfrm>
          <a:prstGeom prst="rect">
            <a:avLst/>
          </a:prstGeom>
          <a:noFill/>
        </p:spPr>
        <p:txBody>
          <a:bodyPr wrap="square" lIns="0" tIns="0" rIns="0" bIns="0" anchor="t">
            <a:noAutofit/>
          </a:bodyPr>
          <a:lstStyle/>
          <a:p>
            <a:pPr algn="l">
              <a:spcBef>
                <a:spcPts val="0"/>
              </a:spcBef>
              <a:spcAft>
                <a:spcPts val="0"/>
              </a:spcAft>
            </a:pPr>
            <a:r>
              <a:rPr sz="2000" b="0" i="1">
                <a:solidFill>
                  <a:srgbClr val="FFFFFF"/>
                </a:solidFill>
                <a:latin typeface="Georgia"/>
              </a:rPr>
              <a:t>“who proceeds from the Father </a:t>
            </a:r>
            <a:r>
              <a:rPr sz="2000" b="1" i="1">
                <a:solidFill>
                  <a:srgbClr val="D4A74F"/>
                </a:solidFill>
                <a:latin typeface="Georgia"/>
              </a:rPr>
              <a:t>and the Son</a:t>
            </a:r>
            <a:r>
              <a:rPr sz="2000" b="0" i="1">
                <a:solidFill>
                  <a:srgbClr val="FFFFFF"/>
                </a:solidFill>
                <a:latin typeface="Georgia"/>
              </a:rPr>
              <a:t>”</a:t>
            </a:r>
          </a:p>
        </p:txBody>
      </p:sp>
      <p:sp>
        <p:nvSpPr>
          <p:cNvPr id="36874" name="TextBox 36873"/>
          <p:cNvSpPr txBox="1"/>
          <p:nvPr/>
        </p:nvSpPr>
        <p:spPr>
          <a:xfrm>
            <a:off x="960120" y="5303520"/>
            <a:ext cx="3566160" cy="548640"/>
          </a:xfrm>
          <a:prstGeom prst="rect">
            <a:avLst/>
          </a:prstGeom>
          <a:noFill/>
        </p:spPr>
        <p:txBody>
          <a:bodyPr wrap="square" lIns="0" tIns="0" rIns="0" bIns="0" anchor="t">
            <a:noAutofit/>
          </a:bodyPr>
          <a:lstStyle/>
          <a:p>
            <a:pPr algn="l">
              <a:spcBef>
                <a:spcPts val="0"/>
              </a:spcBef>
              <a:spcAft>
                <a:spcPts val="0"/>
              </a:spcAft>
            </a:pPr>
            <a:r>
              <a:rPr sz="1400" b="0" i="0">
                <a:solidFill>
                  <a:srgbClr val="C9D1E3"/>
                </a:solidFill>
                <a:latin typeface="Calibri"/>
              </a:rPr>
              <a:t>Latin: filioque, “and from the Son”</a:t>
            </a:r>
          </a:p>
        </p:txBody>
      </p:sp>
      <p:sp>
        <p:nvSpPr>
          <p:cNvPr id="36875" name="Rounded Rectangle 36874"/>
          <p:cNvSpPr/>
          <p:nvPr/>
        </p:nvSpPr>
        <p:spPr>
          <a:xfrm>
            <a:off x="5120640" y="1783080"/>
            <a:ext cx="6428232" cy="13258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76" name="TextBox 36875"/>
          <p:cNvSpPr txBox="1"/>
          <p:nvPr/>
        </p:nvSpPr>
        <p:spPr>
          <a:xfrm>
            <a:off x="5394960" y="1938528"/>
            <a:ext cx="54864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HOW IT AROSE</a:t>
            </a:r>
          </a:p>
        </p:txBody>
      </p:sp>
      <p:sp>
        <p:nvSpPr>
          <p:cNvPr id="36877" name="TextBox 36876"/>
          <p:cNvSpPr txBox="1"/>
          <p:nvPr/>
        </p:nvSpPr>
        <p:spPr>
          <a:xfrm>
            <a:off x="5394960" y="2258568"/>
            <a:ext cx="5943600" cy="822960"/>
          </a:xfrm>
          <a:prstGeom prst="rect">
            <a:avLst/>
          </a:prstGeom>
          <a:noFill/>
        </p:spPr>
        <p:txBody>
          <a:bodyPr wrap="square" lIns="0" tIns="0" rIns="0" bIns="0" anchor="t">
            <a:noAutofit/>
          </a:bodyPr>
          <a:lstStyle/>
          <a:p>
            <a:pPr algn="l">
              <a:spcBef>
                <a:spcPts val="0"/>
              </a:spcBef>
              <a:spcAft>
                <a:spcPts val="0"/>
              </a:spcAft>
            </a:pPr>
            <a:r>
              <a:rPr sz="1400" b="0" i="0">
                <a:solidFill>
                  <a:srgbClr val="1A1F2B"/>
                </a:solidFill>
                <a:latin typeface="Calibri"/>
              </a:rPr>
              <a:t>The Latin West added the phrase, first in Spain (Third Council of Toledo, 589). It spread across the West and was adopted at Rome in the eleventh century.</a:t>
            </a:r>
          </a:p>
        </p:txBody>
      </p:sp>
      <p:sp>
        <p:nvSpPr>
          <p:cNvPr id="36878" name="Rounded Rectangle 36877"/>
          <p:cNvSpPr/>
          <p:nvPr/>
        </p:nvSpPr>
        <p:spPr>
          <a:xfrm>
            <a:off x="5120640" y="3246120"/>
            <a:ext cx="6428232" cy="13258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79" name="TextBox 36878"/>
          <p:cNvSpPr txBox="1"/>
          <p:nvPr/>
        </p:nvSpPr>
        <p:spPr>
          <a:xfrm>
            <a:off x="5394960" y="3401568"/>
            <a:ext cx="54864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WHY THE EAST OBJECTS</a:t>
            </a:r>
          </a:p>
        </p:txBody>
      </p:sp>
      <p:sp>
        <p:nvSpPr>
          <p:cNvPr id="36880" name="TextBox 36879"/>
          <p:cNvSpPr txBox="1"/>
          <p:nvPr/>
        </p:nvSpPr>
        <p:spPr>
          <a:xfrm>
            <a:off x="5394960" y="3721608"/>
            <a:ext cx="5943600" cy="822960"/>
          </a:xfrm>
          <a:prstGeom prst="rect">
            <a:avLst/>
          </a:prstGeom>
          <a:noFill/>
        </p:spPr>
        <p:txBody>
          <a:bodyPr wrap="square" lIns="0" tIns="0" rIns="0" bIns="0" anchor="t">
            <a:noAutofit/>
          </a:bodyPr>
          <a:lstStyle/>
          <a:p>
            <a:pPr algn="l">
              <a:spcBef>
                <a:spcPts val="0"/>
              </a:spcBef>
              <a:spcAft>
                <a:spcPts val="0"/>
              </a:spcAft>
            </a:pPr>
            <a:r>
              <a:rPr sz="1400" b="0" i="0">
                <a:solidFill>
                  <a:srgbClr val="1A1F2B"/>
                </a:solidFill>
                <a:latin typeface="Calibri"/>
              </a:rPr>
              <a:t>The East holds that the Spirit proceeds from the Father alone, and that no church may change an ecumenical council’s creed on its own. It was a factor in the split of 1054.</a:t>
            </a:r>
          </a:p>
        </p:txBody>
      </p:sp>
      <p:sp>
        <p:nvSpPr>
          <p:cNvPr id="36881" name="Rounded Rectangle 36880"/>
          <p:cNvSpPr/>
          <p:nvPr/>
        </p:nvSpPr>
        <p:spPr>
          <a:xfrm>
            <a:off x="5120640" y="4709160"/>
            <a:ext cx="6428232" cy="13258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82" name="TextBox 36881"/>
          <p:cNvSpPr txBox="1"/>
          <p:nvPr/>
        </p:nvSpPr>
        <p:spPr>
          <a:xfrm>
            <a:off x="5394960" y="4864608"/>
            <a:ext cx="54864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WHERE ANGLICANS STAND</a:t>
            </a:r>
          </a:p>
        </p:txBody>
      </p:sp>
      <p:sp>
        <p:nvSpPr>
          <p:cNvPr id="36883" name="TextBox 36882"/>
          <p:cNvSpPr txBox="1"/>
          <p:nvPr/>
        </p:nvSpPr>
        <p:spPr>
          <a:xfrm>
            <a:off x="5394960" y="5184648"/>
            <a:ext cx="5943600" cy="822960"/>
          </a:xfrm>
          <a:prstGeom prst="rect">
            <a:avLst/>
          </a:prstGeom>
          <a:noFill/>
        </p:spPr>
        <p:txBody>
          <a:bodyPr wrap="square" lIns="0" tIns="0" rIns="0" bIns="0" anchor="t">
            <a:noAutofit/>
          </a:bodyPr>
          <a:lstStyle/>
          <a:p>
            <a:pPr algn="l">
              <a:spcBef>
                <a:spcPts val="0"/>
              </a:spcBef>
              <a:spcAft>
                <a:spcPts val="0"/>
              </a:spcAft>
            </a:pPr>
            <a:r>
              <a:rPr sz="1400" b="0" i="0">
                <a:solidFill>
                  <a:srgbClr val="1A1F2B"/>
                </a:solidFill>
                <a:latin typeface="Calibri"/>
              </a:rPr>
              <a:t>The 1979 BCP keeps “and the Son.” Since the Lambeth Conference of 1978, Anglican bodies have urged reconsidering it for the sake of Christian unity.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bg>
      <p:bgPr>
        <a:solidFill>
          <a:srgbClr val="FAF8F3"/>
        </a:solidFill>
        <a:effectLst/>
      </p:bgPr>
    </p:bg>
    <p:spTree>
      <p:nvGrpSpPr>
        <p:cNvPr id="1" name=""/>
        <p:cNvGrpSpPr/>
        <p:nvPr/>
      </p:nvGrpSpPr>
      <p:grpSpPr>
        <a:xfrm>
          <a:off x="0" y="0"/>
          <a:ext cx="0" cy="0"/>
          <a:chOff x="0" y="0"/>
          <a:chExt cx="0" cy="0"/>
        </a:xfrm>
      </p:grpSpPr>
      <p:sp>
        <p:nvSpPr>
          <p:cNvPr id="29699" name="TextBox 29698"/>
          <p:cNvSpPr txBox="1"/>
          <p:nvPr/>
        </p:nvSpPr>
        <p:spPr>
          <a:xfrm>
            <a:off x="640080" y="411480"/>
            <a:ext cx="82296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TWO CREEDS</a:t>
            </a:r>
          </a:p>
        </p:txBody>
      </p:sp>
      <p:sp>
        <p:nvSpPr>
          <p:cNvPr id="29700" name="TextBox 29699"/>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lang="en-US" sz="1100" b="0" i="0">
                <a:solidFill>
                  <a:srgbClr val="6B7280"/>
                </a:solidFill>
                <a:latin typeface="Calibri"/>
              </a:rPr>
              <a:t>11</a:t>
            </a:r>
            <a:endParaRPr sz="1100" b="0" i="0">
              <a:solidFill>
                <a:srgbClr val="6B7280"/>
              </a:solidFill>
              <a:latin typeface="Calibri"/>
            </a:endParaRPr>
          </a:p>
        </p:txBody>
      </p:sp>
      <p:sp>
        <p:nvSpPr>
          <p:cNvPr id="29701" name="Rounded Rectangle 29700"/>
          <p:cNvSpPr/>
          <p:nvPr/>
        </p:nvSpPr>
        <p:spPr>
          <a:xfrm>
            <a:off x="640080" y="1828800"/>
            <a:ext cx="3291840" cy="4206240"/>
          </a:xfrm>
          <a:prstGeom prst="roundRect">
            <a:avLst>
              <a:gd name="adj" fmla="val 5000"/>
            </a:avLst>
          </a:prstGeom>
          <a:solidFill>
            <a:srgbClr val="14213D"/>
          </a:solidFill>
          <a:ln>
            <a:noFill/>
          </a:ln>
        </p:spPr>
        <p:txBody>
          <a:bodyPr rtlCol="0" anchor="ctr"/>
          <a:lstStyle/>
          <a:p>
            <a:pPr algn="ctr"/>
            <a:endParaRPr/>
          </a:p>
        </p:txBody>
      </p:sp>
      <p:sp>
        <p:nvSpPr>
          <p:cNvPr id="29702" name="TextBox 29701"/>
          <p:cNvSpPr txBox="1"/>
          <p:nvPr/>
        </p:nvSpPr>
        <p:spPr>
          <a:xfrm>
            <a:off x="960120" y="2194560"/>
            <a:ext cx="2743200" cy="274320"/>
          </a:xfrm>
          <a:prstGeom prst="rect">
            <a:avLst/>
          </a:prstGeom>
          <a:noFill/>
        </p:spPr>
        <p:txBody>
          <a:bodyPr wrap="square" lIns="0" tIns="0" rIns="0" bIns="0" anchor="t">
            <a:noAutofit/>
          </a:bodyPr>
          <a:lstStyle/>
          <a:p>
            <a:pPr algn="l">
              <a:spcBef>
                <a:spcPts val="0"/>
              </a:spcBef>
              <a:spcAft>
                <a:spcPts val="0"/>
              </a:spcAft>
            </a:pPr>
            <a:r>
              <a:rPr sz="1200" b="1" i="0">
                <a:solidFill>
                  <a:srgbClr val="D4A74F"/>
                </a:solidFill>
                <a:latin typeface="Calibri"/>
              </a:rPr>
              <a:t>THE CREED WE DO NOT USE</a:t>
            </a:r>
          </a:p>
        </p:txBody>
      </p:sp>
      <p:sp>
        <p:nvSpPr>
          <p:cNvPr id="29703" name="TextBox 29702"/>
          <p:cNvSpPr txBox="1"/>
          <p:nvPr/>
        </p:nvSpPr>
        <p:spPr>
          <a:xfrm>
            <a:off x="960120" y="2834640"/>
            <a:ext cx="2743200" cy="1280160"/>
          </a:xfrm>
          <a:prstGeom prst="rect">
            <a:avLst/>
          </a:prstGeom>
          <a:noFill/>
        </p:spPr>
        <p:txBody>
          <a:bodyPr wrap="square" lIns="0" tIns="0" rIns="0" bIns="0" anchor="t">
            <a:noAutofit/>
          </a:bodyPr>
          <a:lstStyle/>
          <a:p>
            <a:pPr algn="l">
              <a:spcBef>
                <a:spcPts val="0"/>
              </a:spcBef>
              <a:spcAft>
                <a:spcPts val="0"/>
              </a:spcAft>
            </a:pPr>
            <a:r>
              <a:rPr sz="8000" b="1" i="0">
                <a:solidFill>
                  <a:srgbClr val="FFFFFF"/>
                </a:solidFill>
                <a:latin typeface="Georgia"/>
              </a:rPr>
              <a:t>325</a:t>
            </a:r>
          </a:p>
        </p:txBody>
      </p:sp>
      <p:sp>
        <p:nvSpPr>
          <p:cNvPr id="29704" name="TextBox 29703"/>
          <p:cNvSpPr txBox="1"/>
          <p:nvPr/>
        </p:nvSpPr>
        <p:spPr>
          <a:xfrm>
            <a:off x="960120" y="4297680"/>
            <a:ext cx="2743200" cy="731520"/>
          </a:xfrm>
          <a:prstGeom prst="rect">
            <a:avLst/>
          </a:prstGeom>
          <a:noFill/>
        </p:spPr>
        <p:txBody>
          <a:bodyPr wrap="square" lIns="0" tIns="0" rIns="0" bIns="0" anchor="t">
            <a:noAutofit/>
          </a:bodyPr>
          <a:lstStyle/>
          <a:p>
            <a:pPr algn="l">
              <a:spcBef>
                <a:spcPts val="0"/>
              </a:spcBef>
              <a:spcAft>
                <a:spcPts val="0"/>
              </a:spcAft>
            </a:pPr>
            <a:r>
              <a:rPr sz="2000" b="0" i="0">
                <a:solidFill>
                  <a:srgbClr val="C9D1E3"/>
                </a:solidFill>
                <a:latin typeface="Calibri"/>
              </a:rPr>
              <a:t>Council of Nicaea</a:t>
            </a:r>
          </a:p>
        </p:txBody>
      </p:sp>
      <p:sp>
        <p:nvSpPr>
          <p:cNvPr id="29705" name="Rounded Rectangle 29704"/>
          <p:cNvSpPr/>
          <p:nvPr/>
        </p:nvSpPr>
        <p:spPr>
          <a:xfrm>
            <a:off x="4206240" y="1828800"/>
            <a:ext cx="7342631" cy="13258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29706" name="TextBox 29705"/>
          <p:cNvSpPr txBox="1"/>
          <p:nvPr/>
        </p:nvSpPr>
        <p:spPr>
          <a:xfrm>
            <a:off x="4526280" y="1993392"/>
            <a:ext cx="667512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TWO ANCIENT “NICENE” CREEDS</a:t>
            </a:r>
          </a:p>
        </p:txBody>
      </p:sp>
      <p:sp>
        <p:nvSpPr>
          <p:cNvPr id="29707" name="TextBox 29706"/>
          <p:cNvSpPr txBox="1"/>
          <p:nvPr/>
        </p:nvSpPr>
        <p:spPr>
          <a:xfrm>
            <a:off x="4526280" y="2286000"/>
            <a:ext cx="6675120" cy="822960"/>
          </a:xfrm>
          <a:prstGeom prst="rect">
            <a:avLst/>
          </a:prstGeom>
          <a:noFill/>
        </p:spPr>
        <p:txBody>
          <a:bodyPr wrap="square" lIns="0" tIns="0" rIns="0" bIns="0" anchor="t">
            <a:noAutofit/>
          </a:bodyPr>
          <a:lstStyle/>
          <a:p>
            <a:pPr algn="l">
              <a:spcBef>
                <a:spcPts val="0"/>
              </a:spcBef>
              <a:spcAft>
                <a:spcPts val="0"/>
              </a:spcAft>
            </a:pPr>
            <a:r>
              <a:rPr sz="1500" b="0" i="0">
                <a:solidFill>
                  <a:srgbClr val="1A1F2B"/>
                </a:solidFill>
                <a:latin typeface="Calibri"/>
              </a:rPr>
              <a:t>There were two creeds known in ancient times as the Nicene Creed. The first and shorter was produced in 325 by the Council of Nicaea.</a:t>
            </a:r>
          </a:p>
        </p:txBody>
      </p:sp>
      <p:sp>
        <p:nvSpPr>
          <p:cNvPr id="29708" name="Rounded Rectangle 29707"/>
          <p:cNvSpPr/>
          <p:nvPr/>
        </p:nvSpPr>
        <p:spPr>
          <a:xfrm>
            <a:off x="4206240" y="3273552"/>
            <a:ext cx="7342631" cy="13258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29709" name="TextBox 29708"/>
          <p:cNvSpPr txBox="1"/>
          <p:nvPr/>
        </p:nvSpPr>
        <p:spPr>
          <a:xfrm>
            <a:off x="4526280" y="3438144"/>
            <a:ext cx="667512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PURPOSE</a:t>
            </a:r>
          </a:p>
        </p:txBody>
      </p:sp>
      <p:sp>
        <p:nvSpPr>
          <p:cNvPr id="29710" name="TextBox 29709"/>
          <p:cNvSpPr txBox="1"/>
          <p:nvPr/>
        </p:nvSpPr>
        <p:spPr>
          <a:xfrm>
            <a:off x="4526280" y="3730752"/>
            <a:ext cx="6675120" cy="822960"/>
          </a:xfrm>
          <a:prstGeom prst="rect">
            <a:avLst/>
          </a:prstGeom>
          <a:noFill/>
        </p:spPr>
        <p:txBody>
          <a:bodyPr wrap="square" lIns="0" tIns="0" rIns="0" bIns="0" anchor="t">
            <a:noAutofit/>
          </a:bodyPr>
          <a:lstStyle/>
          <a:p>
            <a:pPr algn="l">
              <a:spcBef>
                <a:spcPts val="0"/>
              </a:spcBef>
              <a:spcAft>
                <a:spcPts val="0"/>
              </a:spcAft>
            </a:pPr>
            <a:r>
              <a:rPr sz="1500" b="0" i="0">
                <a:solidFill>
                  <a:srgbClr val="1A1F2B"/>
                </a:solidFill>
                <a:latin typeface="Calibri"/>
              </a:rPr>
              <a:t>This first creed was drawn up to defend the orthodox faith against the Arians. It included four “anathemas” against Arianism.</a:t>
            </a:r>
          </a:p>
        </p:txBody>
      </p:sp>
      <p:sp>
        <p:nvSpPr>
          <p:cNvPr id="29711" name="Rounded Rectangle 29710"/>
          <p:cNvSpPr/>
          <p:nvPr/>
        </p:nvSpPr>
        <p:spPr>
          <a:xfrm>
            <a:off x="4206240" y="4718304"/>
            <a:ext cx="7342631" cy="13258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29712" name="TextBox 29711"/>
          <p:cNvSpPr txBox="1"/>
          <p:nvPr/>
        </p:nvSpPr>
        <p:spPr>
          <a:xfrm>
            <a:off x="4526280" y="4882896"/>
            <a:ext cx="667512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SOURCE</a:t>
            </a:r>
          </a:p>
        </p:txBody>
      </p:sp>
      <p:sp>
        <p:nvSpPr>
          <p:cNvPr id="29713" name="TextBox 29712"/>
          <p:cNvSpPr txBox="1"/>
          <p:nvPr/>
        </p:nvSpPr>
        <p:spPr>
          <a:xfrm>
            <a:off x="4526280" y="5175504"/>
            <a:ext cx="6675120" cy="822960"/>
          </a:xfrm>
          <a:prstGeom prst="rect">
            <a:avLst/>
          </a:prstGeom>
          <a:noFill/>
        </p:spPr>
        <p:txBody>
          <a:bodyPr wrap="square" lIns="0" tIns="0" rIns="0" bIns="0" anchor="t">
            <a:noAutofit/>
          </a:bodyPr>
          <a:lstStyle/>
          <a:p>
            <a:pPr algn="l">
              <a:spcBef>
                <a:spcPts val="0"/>
              </a:spcBef>
              <a:spcAft>
                <a:spcPts val="0"/>
              </a:spcAft>
            </a:pPr>
            <a:r>
              <a:rPr sz="1500" b="0" i="0">
                <a:solidFill>
                  <a:srgbClr val="1A1F2B"/>
                </a:solidFill>
                <a:latin typeface="Calibri"/>
              </a:rPr>
              <a:t>It was by tradition based on an earlier creed known as the “Baptismal Creed of Jerusalem.”</a:t>
            </a:r>
          </a:p>
        </p:txBody>
      </p:sp>
      <p:sp>
        <p:nvSpPr>
          <p:cNvPr id="29698" name="Rectangle 2"/>
          <p:cNvSpPr>
            <a:spLocks noGrp="1" noChangeArrowheads="1"/>
          </p:cNvSpPr>
          <p:nvPr>
            <p:ph type="title"/>
          </p:nvPr>
        </p:nvSpPr>
        <p:spPr>
          <a:xfrm>
            <a:off x="640080" y="749808"/>
            <a:ext cx="10908792" cy="731520"/>
          </a:xfrm>
        </p:spPr>
        <p:txBody>
          <a:bodyPr wrap="square" lIns="0" tIns="0" rIns="0" bIns="0" anchor="t">
            <a:noAutofit/>
          </a:bodyPr>
          <a:lstStyle/>
          <a:p>
            <a:pPr algn="l" eaLnBrk="1" hangingPunct="1">
              <a:lnSpc>
                <a:spcPct val="100000"/>
              </a:lnSpc>
              <a:spcBef>
                <a:spcPts val="0"/>
              </a:spcBef>
              <a:spcAft>
                <a:spcPts val="0"/>
              </a:spcAft>
              <a:defRPr/>
            </a:pPr>
            <a:r>
              <a:rPr sz="3200" b="1" i="0">
                <a:solidFill>
                  <a:srgbClr val="14213D"/>
                </a:solidFill>
                <a:latin typeface="Georgia"/>
              </a:rPr>
              <a:t>The Nicene Creed We Do Not Use</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bg>
      <p:bgPr>
        <a:solidFill>
          <a:srgbClr val="FAF8F3"/>
        </a:solidFill>
        <a:effectLst/>
      </p:bgPr>
    </p:bg>
    <p:spTree>
      <p:nvGrpSpPr>
        <p:cNvPr id="1" name=""/>
        <p:cNvGrpSpPr/>
        <p:nvPr/>
      </p:nvGrpSpPr>
      <p:grpSpPr>
        <a:xfrm>
          <a:off x="0" y="0"/>
          <a:ext cx="0" cy="0"/>
          <a:chOff x="0" y="0"/>
          <a:chExt cx="0" cy="0"/>
        </a:xfrm>
      </p:grpSpPr>
      <p:sp>
        <p:nvSpPr>
          <p:cNvPr id="30723" name="TextBox 30722"/>
          <p:cNvSpPr txBox="1"/>
          <p:nvPr/>
        </p:nvSpPr>
        <p:spPr>
          <a:xfrm>
            <a:off x="640080" y="411480"/>
            <a:ext cx="82296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TWO CREEDS</a:t>
            </a:r>
          </a:p>
        </p:txBody>
      </p:sp>
      <p:sp>
        <p:nvSpPr>
          <p:cNvPr id="30724" name="TextBox 30723"/>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lang="en-US" sz="1100" b="0" i="0">
                <a:solidFill>
                  <a:srgbClr val="6B7280"/>
                </a:solidFill>
                <a:latin typeface="Calibri"/>
              </a:rPr>
              <a:t>12</a:t>
            </a:r>
            <a:endParaRPr sz="1100" b="0" i="0">
              <a:solidFill>
                <a:srgbClr val="6B7280"/>
              </a:solidFill>
              <a:latin typeface="Calibri"/>
            </a:endParaRPr>
          </a:p>
        </p:txBody>
      </p:sp>
      <p:sp>
        <p:nvSpPr>
          <p:cNvPr id="30725" name="Rounded Rectangle 30724"/>
          <p:cNvSpPr/>
          <p:nvPr/>
        </p:nvSpPr>
        <p:spPr>
          <a:xfrm>
            <a:off x="640080" y="1828800"/>
            <a:ext cx="3291840" cy="4206240"/>
          </a:xfrm>
          <a:prstGeom prst="roundRect">
            <a:avLst>
              <a:gd name="adj" fmla="val 5000"/>
            </a:avLst>
          </a:prstGeom>
          <a:solidFill>
            <a:srgbClr val="14213D"/>
          </a:solidFill>
          <a:ln>
            <a:noFill/>
          </a:ln>
        </p:spPr>
        <p:txBody>
          <a:bodyPr rtlCol="0" anchor="ctr"/>
          <a:lstStyle/>
          <a:p>
            <a:pPr algn="ctr"/>
            <a:endParaRPr/>
          </a:p>
        </p:txBody>
      </p:sp>
      <p:sp>
        <p:nvSpPr>
          <p:cNvPr id="30726" name="TextBox 30725"/>
          <p:cNvSpPr txBox="1"/>
          <p:nvPr/>
        </p:nvSpPr>
        <p:spPr>
          <a:xfrm>
            <a:off x="960120" y="2194560"/>
            <a:ext cx="2743200" cy="274320"/>
          </a:xfrm>
          <a:prstGeom prst="rect">
            <a:avLst/>
          </a:prstGeom>
          <a:noFill/>
        </p:spPr>
        <p:txBody>
          <a:bodyPr wrap="square" lIns="0" tIns="0" rIns="0" bIns="0" anchor="t">
            <a:noAutofit/>
          </a:bodyPr>
          <a:lstStyle/>
          <a:p>
            <a:pPr algn="l">
              <a:spcBef>
                <a:spcPts val="0"/>
              </a:spcBef>
              <a:spcAft>
                <a:spcPts val="0"/>
              </a:spcAft>
            </a:pPr>
            <a:r>
              <a:rPr sz="1200" b="1" i="0">
                <a:solidFill>
                  <a:srgbClr val="D4A74F"/>
                </a:solidFill>
                <a:latin typeface="Calibri"/>
              </a:rPr>
              <a:t>THE CREED WE DO USE</a:t>
            </a:r>
          </a:p>
        </p:txBody>
      </p:sp>
      <p:sp>
        <p:nvSpPr>
          <p:cNvPr id="30727" name="TextBox 30726"/>
          <p:cNvSpPr txBox="1"/>
          <p:nvPr/>
        </p:nvSpPr>
        <p:spPr>
          <a:xfrm>
            <a:off x="960120" y="2834640"/>
            <a:ext cx="2743200" cy="1280160"/>
          </a:xfrm>
          <a:prstGeom prst="rect">
            <a:avLst/>
          </a:prstGeom>
          <a:noFill/>
        </p:spPr>
        <p:txBody>
          <a:bodyPr wrap="square" lIns="0" tIns="0" rIns="0" bIns="0" anchor="t">
            <a:noAutofit/>
          </a:bodyPr>
          <a:lstStyle/>
          <a:p>
            <a:pPr algn="l">
              <a:spcBef>
                <a:spcPts val="0"/>
              </a:spcBef>
              <a:spcAft>
                <a:spcPts val="0"/>
              </a:spcAft>
            </a:pPr>
            <a:r>
              <a:rPr sz="8000" b="1" i="0">
                <a:solidFill>
                  <a:srgbClr val="FFFFFF"/>
                </a:solidFill>
                <a:latin typeface="Georgia"/>
              </a:rPr>
              <a:t>381</a:t>
            </a:r>
          </a:p>
        </p:txBody>
      </p:sp>
      <p:sp>
        <p:nvSpPr>
          <p:cNvPr id="30728" name="TextBox 30727"/>
          <p:cNvSpPr txBox="1"/>
          <p:nvPr/>
        </p:nvSpPr>
        <p:spPr>
          <a:xfrm>
            <a:off x="960120" y="4297680"/>
            <a:ext cx="2743200" cy="731520"/>
          </a:xfrm>
          <a:prstGeom prst="rect">
            <a:avLst/>
          </a:prstGeom>
          <a:noFill/>
        </p:spPr>
        <p:txBody>
          <a:bodyPr wrap="square" lIns="0" tIns="0" rIns="0" bIns="0" anchor="t">
            <a:noAutofit/>
          </a:bodyPr>
          <a:lstStyle/>
          <a:p>
            <a:pPr algn="l">
              <a:spcBef>
                <a:spcPts val="0"/>
              </a:spcBef>
              <a:spcAft>
                <a:spcPts val="0"/>
              </a:spcAft>
            </a:pPr>
            <a:r>
              <a:rPr sz="2000" b="0" i="0">
                <a:solidFill>
                  <a:srgbClr val="C9D1E3"/>
                </a:solidFill>
                <a:latin typeface="Calibri"/>
              </a:rPr>
              <a:t>Council of Constantinople</a:t>
            </a:r>
          </a:p>
        </p:txBody>
      </p:sp>
      <p:sp>
        <p:nvSpPr>
          <p:cNvPr id="30729" name="Rounded Rectangle 30728"/>
          <p:cNvSpPr/>
          <p:nvPr/>
        </p:nvSpPr>
        <p:spPr>
          <a:xfrm>
            <a:off x="4206240" y="1828800"/>
            <a:ext cx="7342631" cy="13258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0730" name="TextBox 30729"/>
          <p:cNvSpPr txBox="1"/>
          <p:nvPr/>
        </p:nvSpPr>
        <p:spPr>
          <a:xfrm>
            <a:off x="4526280" y="1993392"/>
            <a:ext cx="667512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THE LONGER, FAMILIAR CREED</a:t>
            </a:r>
          </a:p>
        </p:txBody>
      </p:sp>
      <p:sp>
        <p:nvSpPr>
          <p:cNvPr id="30731" name="TextBox 30730"/>
          <p:cNvSpPr txBox="1"/>
          <p:nvPr/>
        </p:nvSpPr>
        <p:spPr>
          <a:xfrm>
            <a:off x="4526280" y="2286000"/>
            <a:ext cx="6675120" cy="822960"/>
          </a:xfrm>
          <a:prstGeom prst="rect">
            <a:avLst/>
          </a:prstGeom>
          <a:noFill/>
        </p:spPr>
        <p:txBody>
          <a:bodyPr wrap="square" lIns="0" tIns="0" rIns="0" bIns="0" anchor="t">
            <a:noAutofit/>
          </a:bodyPr>
          <a:lstStyle/>
          <a:p>
            <a:pPr algn="l">
              <a:spcBef>
                <a:spcPts val="0"/>
              </a:spcBef>
              <a:spcAft>
                <a:spcPts val="0"/>
              </a:spcAft>
            </a:pPr>
            <a:r>
              <a:rPr sz="1500" b="0" i="0">
                <a:solidFill>
                  <a:srgbClr val="1A1F2B"/>
                </a:solidFill>
                <a:latin typeface="Calibri"/>
              </a:rPr>
              <a:t>The second and more commonly known creed is considerably longer, as printed in the BCP and used in regular Eucharistic worship.</a:t>
            </a:r>
          </a:p>
        </p:txBody>
      </p:sp>
      <p:sp>
        <p:nvSpPr>
          <p:cNvPr id="30732" name="Rounded Rectangle 30731"/>
          <p:cNvSpPr/>
          <p:nvPr/>
        </p:nvSpPr>
        <p:spPr>
          <a:xfrm>
            <a:off x="4206240" y="3273552"/>
            <a:ext cx="7342631" cy="13258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0733" name="TextBox 30732"/>
          <p:cNvSpPr txBox="1"/>
          <p:nvPr/>
        </p:nvSpPr>
        <p:spPr>
          <a:xfrm>
            <a:off x="4526280" y="3438144"/>
            <a:ext cx="667512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HOW IT DIFFERS</a:t>
            </a:r>
          </a:p>
        </p:txBody>
      </p:sp>
      <p:sp>
        <p:nvSpPr>
          <p:cNvPr id="30734" name="TextBox 30733"/>
          <p:cNvSpPr txBox="1"/>
          <p:nvPr/>
        </p:nvSpPr>
        <p:spPr>
          <a:xfrm>
            <a:off x="4526280" y="3730752"/>
            <a:ext cx="6675120" cy="822960"/>
          </a:xfrm>
          <a:prstGeom prst="rect">
            <a:avLst/>
          </a:prstGeom>
          <a:noFill/>
        </p:spPr>
        <p:txBody>
          <a:bodyPr wrap="square" lIns="0" tIns="0" rIns="0" bIns="0" anchor="t">
            <a:noAutofit/>
          </a:bodyPr>
          <a:lstStyle/>
          <a:p>
            <a:pPr algn="l">
              <a:spcBef>
                <a:spcPts val="0"/>
              </a:spcBef>
              <a:spcAft>
                <a:spcPts val="0"/>
              </a:spcAft>
            </a:pPr>
            <a:r>
              <a:rPr sz="1500" b="0" i="0">
                <a:solidFill>
                  <a:srgbClr val="1A1F2B"/>
                </a:solidFill>
                <a:latin typeface="Calibri"/>
              </a:rPr>
              <a:t>It is known to scholars as the “Niceno-Constantinopolitan Creed.” It is different from the first in several respects; for example, the Arian “anathemas” are gone.</a:t>
            </a:r>
          </a:p>
        </p:txBody>
      </p:sp>
      <p:sp>
        <p:nvSpPr>
          <p:cNvPr id="30735" name="Rounded Rectangle 30734"/>
          <p:cNvSpPr/>
          <p:nvPr/>
        </p:nvSpPr>
        <p:spPr>
          <a:xfrm>
            <a:off x="4206240" y="4718304"/>
            <a:ext cx="7342631" cy="13258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0736" name="TextBox 30735"/>
          <p:cNvSpPr txBox="1"/>
          <p:nvPr/>
        </p:nvSpPr>
        <p:spPr>
          <a:xfrm>
            <a:off x="4526280" y="4882896"/>
            <a:ext cx="667512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WHERE IT COMES FROM</a:t>
            </a:r>
          </a:p>
        </p:txBody>
      </p:sp>
      <p:sp>
        <p:nvSpPr>
          <p:cNvPr id="30737" name="TextBox 30736"/>
          <p:cNvSpPr txBox="1"/>
          <p:nvPr/>
        </p:nvSpPr>
        <p:spPr>
          <a:xfrm>
            <a:off x="4526280" y="5175504"/>
            <a:ext cx="6675120" cy="822960"/>
          </a:xfrm>
          <a:prstGeom prst="rect">
            <a:avLst/>
          </a:prstGeom>
          <a:noFill/>
        </p:spPr>
        <p:txBody>
          <a:bodyPr wrap="square" lIns="0" tIns="0" rIns="0" bIns="0" anchor="t">
            <a:noAutofit/>
          </a:bodyPr>
          <a:lstStyle/>
          <a:p>
            <a:pPr algn="l">
              <a:spcBef>
                <a:spcPts val="0"/>
              </a:spcBef>
              <a:spcAft>
                <a:spcPts val="0"/>
              </a:spcAft>
            </a:pPr>
            <a:r>
              <a:rPr sz="1500" b="0" i="0">
                <a:solidFill>
                  <a:srgbClr val="1A1F2B"/>
                </a:solidFill>
                <a:latin typeface="Calibri"/>
              </a:rPr>
              <a:t>It was first cited at the Council of Chalcedon in 451 as the “Creed of the Council of Constantinople of 381.” It is still thought to be based on the “Baptismal Creed of Jerusalem.”</a:t>
            </a:r>
          </a:p>
        </p:txBody>
      </p:sp>
      <p:sp>
        <p:nvSpPr>
          <p:cNvPr id="30722" name="Rectangle 2"/>
          <p:cNvSpPr>
            <a:spLocks noGrp="1" noChangeArrowheads="1"/>
          </p:cNvSpPr>
          <p:nvPr>
            <p:ph type="title"/>
          </p:nvPr>
        </p:nvSpPr>
        <p:spPr>
          <a:xfrm>
            <a:off x="640080" y="749808"/>
            <a:ext cx="10908792" cy="731520"/>
          </a:xfrm>
        </p:spPr>
        <p:txBody>
          <a:bodyPr wrap="square" lIns="0" tIns="0" rIns="0" bIns="0" anchor="t">
            <a:noAutofit/>
          </a:bodyPr>
          <a:lstStyle/>
          <a:p>
            <a:pPr algn="l" eaLnBrk="1" hangingPunct="1">
              <a:lnSpc>
                <a:spcPct val="100000"/>
              </a:lnSpc>
              <a:spcBef>
                <a:spcPts val="0"/>
              </a:spcBef>
              <a:spcAft>
                <a:spcPts val="0"/>
              </a:spcAft>
              <a:defRPr/>
            </a:pPr>
            <a:r>
              <a:rPr sz="3200" b="1" i="0">
                <a:solidFill>
                  <a:srgbClr val="14213D"/>
                </a:solidFill>
                <a:latin typeface="Georgia"/>
              </a:rPr>
              <a:t>The Nicene Creed We Do Use</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40080" y="749808"/>
            <a:ext cx="10908792" cy="566928"/>
          </a:xfrm>
        </p:spPr>
        <p:txBody>
          <a:bodyPr wrap="square" lIns="0" tIns="0" rIns="0" bIns="0" anchor="t">
            <a:noAutofit/>
          </a:bodyPr>
          <a:lstStyle/>
          <a:p>
            <a:pPr algn="l" eaLnBrk="1" hangingPunct="1">
              <a:lnSpc>
                <a:spcPct val="100000"/>
              </a:lnSpc>
              <a:spcBef>
                <a:spcPts val="0"/>
              </a:spcBef>
              <a:spcAft>
                <a:spcPts val="0"/>
              </a:spcAft>
              <a:defRPr/>
            </a:pPr>
            <a:r>
              <a:rPr sz="2800" b="1" i="0">
                <a:solidFill>
                  <a:srgbClr val="14213D"/>
                </a:solidFill>
                <a:latin typeface="Georgia"/>
              </a:rPr>
              <a:t>Why the Creed says more about the Spirit</a:t>
            </a:r>
          </a:p>
        </p:txBody>
      </p:sp>
      <p:sp>
        <p:nvSpPr>
          <p:cNvPr id="36867" name="TextBox 36866"/>
          <p:cNvSpPr txBox="1"/>
          <p:nvPr/>
        </p:nvSpPr>
        <p:spPr>
          <a:xfrm>
            <a:off x="640080" y="411480"/>
            <a:ext cx="82296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THE HOLY SPIRIT</a:t>
            </a:r>
          </a:p>
        </p:txBody>
      </p:sp>
      <p:sp>
        <p:nvSpPr>
          <p:cNvPr id="36868" name="TextBox 36867"/>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sz="1100" b="0" i="0">
                <a:solidFill>
                  <a:srgbClr val="6B7280"/>
                </a:solidFill>
                <a:latin typeface="Calibri"/>
              </a:rPr>
              <a:t>13</a:t>
            </a:r>
          </a:p>
        </p:txBody>
      </p:sp>
      <p:sp>
        <p:nvSpPr>
          <p:cNvPr id="36869" name="Rounded Rectangle 36868"/>
          <p:cNvSpPr/>
          <p:nvPr/>
        </p:nvSpPr>
        <p:spPr>
          <a:xfrm>
            <a:off x="640080" y="1783080"/>
            <a:ext cx="3566160" cy="210312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70" name="TextBox 36869"/>
          <p:cNvSpPr txBox="1"/>
          <p:nvPr/>
        </p:nvSpPr>
        <p:spPr>
          <a:xfrm>
            <a:off x="960120" y="2011680"/>
            <a:ext cx="301752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325 · NICAEA</a:t>
            </a:r>
          </a:p>
        </p:txBody>
      </p:sp>
      <p:sp>
        <p:nvSpPr>
          <p:cNvPr id="36871" name="TextBox 36870"/>
          <p:cNvSpPr txBox="1"/>
          <p:nvPr/>
        </p:nvSpPr>
        <p:spPr>
          <a:xfrm>
            <a:off x="960120" y="2423160"/>
            <a:ext cx="3017520" cy="822960"/>
          </a:xfrm>
          <a:prstGeom prst="rect">
            <a:avLst/>
          </a:prstGeom>
          <a:noFill/>
        </p:spPr>
        <p:txBody>
          <a:bodyPr wrap="square" lIns="0" tIns="0" rIns="0" bIns="0" anchor="t">
            <a:noAutofit/>
          </a:bodyPr>
          <a:lstStyle/>
          <a:p>
            <a:pPr algn="l">
              <a:spcBef>
                <a:spcPts val="0"/>
              </a:spcBef>
              <a:spcAft>
                <a:spcPts val="0"/>
              </a:spcAft>
            </a:pPr>
            <a:r>
              <a:rPr sz="2200" b="0" i="1">
                <a:solidFill>
                  <a:srgbClr val="14213D"/>
                </a:solidFill>
                <a:latin typeface="Georgia"/>
              </a:rPr>
              <a:t>“And in the Holy Spirit.”</a:t>
            </a:r>
          </a:p>
        </p:txBody>
      </p:sp>
      <p:sp>
        <p:nvSpPr>
          <p:cNvPr id="36872" name="TextBox 36871"/>
          <p:cNvSpPr txBox="1"/>
          <p:nvPr/>
        </p:nvSpPr>
        <p:spPr>
          <a:xfrm>
            <a:off x="960120" y="3246120"/>
            <a:ext cx="3017520" cy="548640"/>
          </a:xfrm>
          <a:prstGeom prst="rect">
            <a:avLst/>
          </a:prstGeom>
          <a:noFill/>
        </p:spPr>
        <p:txBody>
          <a:bodyPr wrap="square" lIns="0" tIns="0" rIns="0" bIns="0" anchor="t">
            <a:noAutofit/>
          </a:bodyPr>
          <a:lstStyle/>
          <a:p>
            <a:pPr algn="l">
              <a:spcBef>
                <a:spcPts val="0"/>
              </a:spcBef>
              <a:spcAft>
                <a:spcPts val="0"/>
              </a:spcAft>
            </a:pPr>
            <a:r>
              <a:rPr sz="1400" b="0" i="0">
                <a:solidFill>
                  <a:srgbClr val="3D4657"/>
                </a:solidFill>
                <a:latin typeface="Calibri"/>
              </a:rPr>
              <a:t>All the first creed said about the Spirit.</a:t>
            </a:r>
          </a:p>
        </p:txBody>
      </p:sp>
      <p:sp>
        <p:nvSpPr>
          <p:cNvPr id="36873" name="Rounded Rectangle 36872"/>
          <p:cNvSpPr/>
          <p:nvPr/>
        </p:nvSpPr>
        <p:spPr>
          <a:xfrm>
            <a:off x="4480560" y="1783080"/>
            <a:ext cx="7068312" cy="2103120"/>
          </a:xfrm>
          <a:prstGeom prst="roundRect">
            <a:avLst>
              <a:gd name="adj" fmla="val 5000"/>
            </a:avLst>
          </a:prstGeom>
          <a:solidFill>
            <a:srgbClr val="14213D"/>
          </a:solidFill>
          <a:ln>
            <a:noFill/>
          </a:ln>
        </p:spPr>
        <p:txBody>
          <a:bodyPr rtlCol="0" anchor="ctr"/>
          <a:lstStyle/>
          <a:p>
            <a:pPr algn="ctr"/>
            <a:endParaRPr/>
          </a:p>
        </p:txBody>
      </p:sp>
      <p:sp>
        <p:nvSpPr>
          <p:cNvPr id="36874" name="TextBox 36873"/>
          <p:cNvSpPr txBox="1"/>
          <p:nvPr/>
        </p:nvSpPr>
        <p:spPr>
          <a:xfrm>
            <a:off x="4800600" y="2011680"/>
            <a:ext cx="5486400" cy="274320"/>
          </a:xfrm>
          <a:prstGeom prst="rect">
            <a:avLst/>
          </a:prstGeom>
          <a:noFill/>
        </p:spPr>
        <p:txBody>
          <a:bodyPr wrap="square" lIns="0" tIns="0" rIns="0" bIns="0" anchor="t">
            <a:noAutofit/>
          </a:bodyPr>
          <a:lstStyle/>
          <a:p>
            <a:pPr algn="l">
              <a:spcBef>
                <a:spcPts val="0"/>
              </a:spcBef>
              <a:spcAft>
                <a:spcPts val="0"/>
              </a:spcAft>
            </a:pPr>
            <a:r>
              <a:rPr sz="1200" b="1" i="0">
                <a:solidFill>
                  <a:srgbClr val="D4A74F"/>
                </a:solidFill>
                <a:latin typeface="Calibri"/>
              </a:rPr>
              <a:t>381 · CONSTANTINOPLE</a:t>
            </a:r>
          </a:p>
        </p:txBody>
      </p:sp>
      <p:sp>
        <p:nvSpPr>
          <p:cNvPr id="36875" name="TextBox 36874"/>
          <p:cNvSpPr txBox="1"/>
          <p:nvPr/>
        </p:nvSpPr>
        <p:spPr>
          <a:xfrm>
            <a:off x="4800600" y="2377440"/>
            <a:ext cx="6400800" cy="1371600"/>
          </a:xfrm>
          <a:prstGeom prst="rect">
            <a:avLst/>
          </a:prstGeom>
          <a:noFill/>
        </p:spPr>
        <p:txBody>
          <a:bodyPr wrap="square" lIns="0" tIns="0" rIns="0" bIns="0" anchor="t">
            <a:noAutofit/>
          </a:bodyPr>
          <a:lstStyle/>
          <a:p>
            <a:pPr algn="l">
              <a:spcBef>
                <a:spcPts val="0"/>
              </a:spcBef>
              <a:spcAft>
                <a:spcPts val="500"/>
              </a:spcAft>
            </a:pPr>
            <a:r>
              <a:rPr sz="1700" b="0" i="1">
                <a:solidFill>
                  <a:srgbClr val="FFFFFF"/>
                </a:solidFill>
                <a:latin typeface="Georgia"/>
              </a:rPr>
              <a:t>“the Lord, the giver of life,”</a:t>
            </a:r>
          </a:p>
          <a:p>
            <a:pPr algn="l">
              <a:spcBef>
                <a:spcPts val="0"/>
              </a:spcBef>
              <a:spcAft>
                <a:spcPts val="500"/>
              </a:spcAft>
            </a:pPr>
            <a:r>
              <a:rPr sz="1700" b="0" i="1">
                <a:solidFill>
                  <a:srgbClr val="FFFFFF"/>
                </a:solidFill>
                <a:latin typeface="Georgia"/>
              </a:rPr>
              <a:t>“With the Father and the Son he is worshiped and glorified.”</a:t>
            </a:r>
          </a:p>
          <a:p>
            <a:pPr algn="l">
              <a:spcBef>
                <a:spcPts val="0"/>
              </a:spcBef>
              <a:spcAft>
                <a:spcPts val="500"/>
              </a:spcAft>
            </a:pPr>
            <a:r>
              <a:rPr sz="1700" b="0" i="1">
                <a:solidFill>
                  <a:srgbClr val="FFFFFF"/>
                </a:solidFill>
                <a:latin typeface="Georgia"/>
              </a:rPr>
              <a:t>“He has spoken through the Prophets.”</a:t>
            </a:r>
          </a:p>
        </p:txBody>
      </p:sp>
      <p:sp>
        <p:nvSpPr>
          <p:cNvPr id="36876" name="Rounded Rectangle 36875"/>
          <p:cNvSpPr/>
          <p:nvPr/>
        </p:nvSpPr>
        <p:spPr>
          <a:xfrm>
            <a:off x="640080" y="4160520"/>
            <a:ext cx="3483864" cy="1874519"/>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77" name="TextBox 36876"/>
          <p:cNvSpPr txBox="1"/>
          <p:nvPr/>
        </p:nvSpPr>
        <p:spPr>
          <a:xfrm>
            <a:off x="896112" y="4370832"/>
            <a:ext cx="3026664"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WHY IT WAS NEEDED</a:t>
            </a:r>
          </a:p>
        </p:txBody>
      </p:sp>
      <p:sp>
        <p:nvSpPr>
          <p:cNvPr id="36878" name="TextBox 36877"/>
          <p:cNvSpPr txBox="1"/>
          <p:nvPr/>
        </p:nvSpPr>
        <p:spPr>
          <a:xfrm>
            <a:off x="896112" y="4754880"/>
            <a:ext cx="2971800" cy="1234440"/>
          </a:xfrm>
          <a:prstGeom prst="rect">
            <a:avLst/>
          </a:prstGeom>
          <a:noFill/>
        </p:spPr>
        <p:txBody>
          <a:bodyPr wrap="square" lIns="0" tIns="0" rIns="0" bIns="0" anchor="t">
            <a:noAutofit/>
          </a:bodyPr>
          <a:lstStyle/>
          <a:p>
            <a:pPr algn="l">
              <a:spcBef>
                <a:spcPts val="0"/>
              </a:spcBef>
              <a:spcAft>
                <a:spcPts val="0"/>
              </a:spcAft>
            </a:pPr>
            <a:r>
              <a:rPr sz="1400" b="0" i="0">
                <a:solidFill>
                  <a:srgbClr val="1A1F2B"/>
                </a:solidFill>
                <a:latin typeface="Calibri"/>
              </a:rPr>
              <a:t>By the 380s some, called Pneumatomachians (“Spirit-fighters”), denied that the Spirit is fully God.</a:t>
            </a:r>
          </a:p>
        </p:txBody>
      </p:sp>
      <p:sp>
        <p:nvSpPr>
          <p:cNvPr id="36879" name="Rounded Rectangle 36878"/>
          <p:cNvSpPr/>
          <p:nvPr/>
        </p:nvSpPr>
        <p:spPr>
          <a:xfrm>
            <a:off x="4352544" y="4160520"/>
            <a:ext cx="3483864" cy="1874519"/>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80" name="TextBox 36879"/>
          <p:cNvSpPr txBox="1"/>
          <p:nvPr/>
        </p:nvSpPr>
        <p:spPr>
          <a:xfrm>
            <a:off x="4608576" y="4370832"/>
            <a:ext cx="3026664"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WHO SHAPED THE ANSWER</a:t>
            </a:r>
          </a:p>
        </p:txBody>
      </p:sp>
      <p:sp>
        <p:nvSpPr>
          <p:cNvPr id="36881" name="TextBox 36880"/>
          <p:cNvSpPr txBox="1"/>
          <p:nvPr/>
        </p:nvSpPr>
        <p:spPr>
          <a:xfrm>
            <a:off x="4608576" y="4754880"/>
            <a:ext cx="2971800" cy="1234440"/>
          </a:xfrm>
          <a:prstGeom prst="rect">
            <a:avLst/>
          </a:prstGeom>
          <a:noFill/>
        </p:spPr>
        <p:txBody>
          <a:bodyPr wrap="square" lIns="0" tIns="0" rIns="0" bIns="0" anchor="t">
            <a:noAutofit/>
          </a:bodyPr>
          <a:lstStyle/>
          <a:p>
            <a:pPr algn="l">
              <a:spcBef>
                <a:spcPts val="0"/>
              </a:spcBef>
              <a:spcAft>
                <a:spcPts val="0"/>
              </a:spcAft>
            </a:pPr>
            <a:r>
              <a:rPr sz="1400" b="0" i="0">
                <a:solidFill>
                  <a:srgbClr val="1A1F2B"/>
                </a:solidFill>
                <a:latin typeface="Calibri"/>
              </a:rPr>
              <a:t>Basil of Caesarea and the two Gregories (of Nazianzus and of Nyssa), the Cappadocian Fathers, defended the Spirit’s divinity.</a:t>
            </a:r>
          </a:p>
        </p:txBody>
      </p:sp>
      <p:sp>
        <p:nvSpPr>
          <p:cNvPr id="36882" name="Rounded Rectangle 36881"/>
          <p:cNvSpPr/>
          <p:nvPr/>
        </p:nvSpPr>
        <p:spPr>
          <a:xfrm>
            <a:off x="8065008" y="4160520"/>
            <a:ext cx="3483864" cy="1874519"/>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83" name="TextBox 36882"/>
          <p:cNvSpPr txBox="1"/>
          <p:nvPr/>
        </p:nvSpPr>
        <p:spPr>
          <a:xfrm>
            <a:off x="8321040" y="4370832"/>
            <a:ext cx="3026664"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WHAT IT AFFIRMS</a:t>
            </a:r>
          </a:p>
        </p:txBody>
      </p:sp>
      <p:sp>
        <p:nvSpPr>
          <p:cNvPr id="36884" name="TextBox 36883"/>
          <p:cNvSpPr txBox="1"/>
          <p:nvPr/>
        </p:nvSpPr>
        <p:spPr>
          <a:xfrm>
            <a:off x="8321040" y="4754880"/>
            <a:ext cx="2971800" cy="1234440"/>
          </a:xfrm>
          <a:prstGeom prst="rect">
            <a:avLst/>
          </a:prstGeom>
          <a:noFill/>
        </p:spPr>
        <p:txBody>
          <a:bodyPr wrap="square" lIns="0" tIns="0" rIns="0" bIns="0" anchor="t">
            <a:noAutofit/>
          </a:bodyPr>
          <a:lstStyle/>
          <a:p>
            <a:pPr algn="l">
              <a:spcBef>
                <a:spcPts val="0"/>
              </a:spcBef>
              <a:spcAft>
                <a:spcPts val="0"/>
              </a:spcAft>
            </a:pPr>
            <a:r>
              <a:rPr sz="1400" b="0" i="0">
                <a:solidFill>
                  <a:srgbClr val="1A1F2B"/>
                </a:solidFill>
                <a:latin typeface="Calibri"/>
              </a:rPr>
              <a:t>The Spirit shares the divine title, the worship and the glory of the Father and the Son, and speaks in Scripture.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40080" y="749808"/>
            <a:ext cx="10908792" cy="566928"/>
          </a:xfrm>
        </p:spPr>
        <p:txBody>
          <a:bodyPr wrap="square" lIns="0" tIns="0" rIns="0" bIns="0" anchor="t">
            <a:noAutofit/>
          </a:bodyPr>
          <a:lstStyle/>
          <a:p>
            <a:pPr algn="l" eaLnBrk="1" hangingPunct="1">
              <a:lnSpc>
                <a:spcPct val="100000"/>
              </a:lnSpc>
              <a:spcBef>
                <a:spcPts val="0"/>
              </a:spcBef>
              <a:spcAft>
                <a:spcPts val="0"/>
              </a:spcAft>
              <a:defRPr/>
            </a:pPr>
            <a:r>
              <a:rPr sz="3200" b="1" i="0">
                <a:solidFill>
                  <a:srgbClr val="14213D"/>
                </a:solidFill>
                <a:latin typeface="Georgia"/>
              </a:rPr>
              <a:t>Nicene Creed and Apostles’ Creed</a:t>
            </a:r>
          </a:p>
        </p:txBody>
      </p:sp>
      <p:sp>
        <p:nvSpPr>
          <p:cNvPr id="36867" name="TextBox 36866"/>
          <p:cNvSpPr txBox="1"/>
          <p:nvPr/>
        </p:nvSpPr>
        <p:spPr>
          <a:xfrm>
            <a:off x="640080" y="411480"/>
            <a:ext cx="82296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TWO CREEDS</a:t>
            </a:r>
          </a:p>
        </p:txBody>
      </p:sp>
      <p:sp>
        <p:nvSpPr>
          <p:cNvPr id="36868" name="TextBox 36867"/>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sz="1100" b="0" i="0">
                <a:solidFill>
                  <a:srgbClr val="6B7280"/>
                </a:solidFill>
                <a:latin typeface="Calibri"/>
              </a:rPr>
              <a:t>14</a:t>
            </a:r>
          </a:p>
        </p:txBody>
      </p:sp>
      <p:sp>
        <p:nvSpPr>
          <p:cNvPr id="36869" name="Rounded Rectangle 36868"/>
          <p:cNvSpPr/>
          <p:nvPr/>
        </p:nvSpPr>
        <p:spPr>
          <a:xfrm>
            <a:off x="640080" y="1783080"/>
            <a:ext cx="5349240" cy="352044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70" name="TextBox 36869"/>
          <p:cNvSpPr txBox="1"/>
          <p:nvPr/>
        </p:nvSpPr>
        <p:spPr>
          <a:xfrm>
            <a:off x="914400" y="1965960"/>
            <a:ext cx="45720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NICENE CREED</a:t>
            </a:r>
          </a:p>
        </p:txBody>
      </p:sp>
      <p:sp>
        <p:nvSpPr>
          <p:cNvPr id="36871" name="TextBox 36870"/>
          <p:cNvSpPr txBox="1"/>
          <p:nvPr/>
        </p:nvSpPr>
        <p:spPr>
          <a:xfrm>
            <a:off x="914400" y="2286000"/>
            <a:ext cx="4754880" cy="502920"/>
          </a:xfrm>
          <a:prstGeom prst="rect">
            <a:avLst/>
          </a:prstGeom>
          <a:noFill/>
        </p:spPr>
        <p:txBody>
          <a:bodyPr wrap="square" lIns="0" tIns="0" rIns="0" bIns="0" anchor="t">
            <a:noAutofit/>
          </a:bodyPr>
          <a:lstStyle/>
          <a:p>
            <a:pPr algn="l">
              <a:spcBef>
                <a:spcPts val="0"/>
              </a:spcBef>
              <a:spcAft>
                <a:spcPts val="0"/>
              </a:spcAft>
            </a:pPr>
            <a:r>
              <a:rPr sz="2600" b="1" i="0">
                <a:solidFill>
                  <a:srgbClr val="14213D"/>
                </a:solidFill>
                <a:latin typeface="Georgia"/>
              </a:rPr>
              <a:t>“We believe”</a:t>
            </a:r>
          </a:p>
        </p:txBody>
      </p:sp>
      <p:sp>
        <p:nvSpPr>
          <p:cNvPr id="36872" name="TextBox 36871"/>
          <p:cNvSpPr txBox="1"/>
          <p:nvPr/>
        </p:nvSpPr>
        <p:spPr>
          <a:xfrm>
            <a:off x="914400" y="2788920"/>
            <a:ext cx="4754880" cy="274320"/>
          </a:xfrm>
          <a:prstGeom prst="rect">
            <a:avLst/>
          </a:prstGeom>
          <a:noFill/>
        </p:spPr>
        <p:txBody>
          <a:bodyPr wrap="square" lIns="0" tIns="0" rIns="0" bIns="0" anchor="t">
            <a:noAutofit/>
          </a:bodyPr>
          <a:lstStyle/>
          <a:p>
            <a:pPr algn="l">
              <a:spcBef>
                <a:spcPts val="0"/>
              </a:spcBef>
              <a:spcAft>
                <a:spcPts val="0"/>
              </a:spcAft>
            </a:pPr>
            <a:r>
              <a:rPr sz="1300" b="0" i="1">
                <a:solidFill>
                  <a:srgbClr val="6B7280"/>
                </a:solidFill>
                <a:latin typeface="Calibri"/>
              </a:rPr>
              <a:t>the plural voice of a council</a:t>
            </a:r>
          </a:p>
        </p:txBody>
      </p:sp>
      <p:sp>
        <p:nvSpPr>
          <p:cNvPr id="36873" name="TextBox 36872"/>
          <p:cNvSpPr txBox="1"/>
          <p:nvPr/>
        </p:nvSpPr>
        <p:spPr>
          <a:xfrm>
            <a:off x="914400" y="3200400"/>
            <a:ext cx="1097280" cy="274320"/>
          </a:xfrm>
          <a:prstGeom prst="rect">
            <a:avLst/>
          </a:prstGeom>
          <a:noFill/>
        </p:spPr>
        <p:txBody>
          <a:bodyPr wrap="square" lIns="0" tIns="0" rIns="0" bIns="0" anchor="t">
            <a:noAutofit/>
          </a:bodyPr>
          <a:lstStyle/>
          <a:p>
            <a:pPr algn="l">
              <a:spcBef>
                <a:spcPts val="0"/>
              </a:spcBef>
              <a:spcAft>
                <a:spcPts val="0"/>
              </a:spcAft>
            </a:pPr>
            <a:r>
              <a:rPr sz="1100" b="1" i="0">
                <a:solidFill>
                  <a:srgbClr val="8A6217"/>
                </a:solidFill>
                <a:latin typeface="Calibri"/>
              </a:rPr>
              <a:t>ORIGIN</a:t>
            </a:r>
          </a:p>
        </p:txBody>
      </p:sp>
      <p:sp>
        <p:nvSpPr>
          <p:cNvPr id="36874" name="TextBox 36873"/>
          <p:cNvSpPr txBox="1"/>
          <p:nvPr/>
        </p:nvSpPr>
        <p:spPr>
          <a:xfrm>
            <a:off x="2011680" y="3200400"/>
            <a:ext cx="3749039" cy="658368"/>
          </a:xfrm>
          <a:prstGeom prst="rect">
            <a:avLst/>
          </a:prstGeom>
          <a:noFill/>
        </p:spPr>
        <p:txBody>
          <a:bodyPr wrap="square" lIns="0" tIns="0" rIns="0" bIns="0" anchor="t">
            <a:noAutofit/>
          </a:bodyPr>
          <a:lstStyle/>
          <a:p>
            <a:pPr algn="l">
              <a:spcBef>
                <a:spcPts val="0"/>
              </a:spcBef>
              <a:spcAft>
                <a:spcPts val="0"/>
              </a:spcAft>
            </a:pPr>
            <a:r>
              <a:rPr sz="1400" b="0" i="0">
                <a:solidFill>
                  <a:srgbClr val="1A1F2B"/>
                </a:solidFill>
                <a:latin typeface="Calibri"/>
              </a:rPr>
              <a:t>The councils of Nicaea (325) and Constantinople (381).</a:t>
            </a:r>
          </a:p>
        </p:txBody>
      </p:sp>
      <p:sp>
        <p:nvSpPr>
          <p:cNvPr id="36875" name="TextBox 36874"/>
          <p:cNvSpPr txBox="1"/>
          <p:nvPr/>
        </p:nvSpPr>
        <p:spPr>
          <a:xfrm>
            <a:off x="914400" y="3895344"/>
            <a:ext cx="1097280" cy="274320"/>
          </a:xfrm>
          <a:prstGeom prst="rect">
            <a:avLst/>
          </a:prstGeom>
          <a:noFill/>
        </p:spPr>
        <p:txBody>
          <a:bodyPr wrap="square" lIns="0" tIns="0" rIns="0" bIns="0" anchor="t">
            <a:noAutofit/>
          </a:bodyPr>
          <a:lstStyle/>
          <a:p>
            <a:pPr algn="l">
              <a:spcBef>
                <a:spcPts val="0"/>
              </a:spcBef>
              <a:spcAft>
                <a:spcPts val="0"/>
              </a:spcAft>
            </a:pPr>
            <a:r>
              <a:rPr sz="1100" b="1" i="0">
                <a:solidFill>
                  <a:srgbClr val="8A6217"/>
                </a:solidFill>
                <a:latin typeface="Calibri"/>
              </a:rPr>
              <a:t>WHERE USED</a:t>
            </a:r>
          </a:p>
        </p:txBody>
      </p:sp>
      <p:sp>
        <p:nvSpPr>
          <p:cNvPr id="36876" name="TextBox 36875"/>
          <p:cNvSpPr txBox="1"/>
          <p:nvPr/>
        </p:nvSpPr>
        <p:spPr>
          <a:xfrm>
            <a:off x="2011680" y="3895344"/>
            <a:ext cx="3749039" cy="658368"/>
          </a:xfrm>
          <a:prstGeom prst="rect">
            <a:avLst/>
          </a:prstGeom>
          <a:noFill/>
        </p:spPr>
        <p:txBody>
          <a:bodyPr wrap="square" lIns="0" tIns="0" rIns="0" bIns="0" anchor="t">
            <a:noAutofit/>
          </a:bodyPr>
          <a:lstStyle/>
          <a:p>
            <a:pPr algn="l">
              <a:spcBef>
                <a:spcPts val="0"/>
              </a:spcBef>
              <a:spcAft>
                <a:spcPts val="0"/>
              </a:spcAft>
            </a:pPr>
            <a:r>
              <a:rPr sz="1400" b="0" i="0">
                <a:solidFill>
                  <a:srgbClr val="1A1F2B"/>
                </a:solidFill>
                <a:latin typeface="Calibri"/>
              </a:rPr>
              <a:t>The Eucharist on Sundays and other Major Feasts.</a:t>
            </a:r>
          </a:p>
        </p:txBody>
      </p:sp>
      <p:sp>
        <p:nvSpPr>
          <p:cNvPr id="36877" name="TextBox 36876"/>
          <p:cNvSpPr txBox="1"/>
          <p:nvPr/>
        </p:nvSpPr>
        <p:spPr>
          <a:xfrm>
            <a:off x="914400" y="4590288"/>
            <a:ext cx="1097280" cy="274320"/>
          </a:xfrm>
          <a:prstGeom prst="rect">
            <a:avLst/>
          </a:prstGeom>
          <a:noFill/>
        </p:spPr>
        <p:txBody>
          <a:bodyPr wrap="square" lIns="0" tIns="0" rIns="0" bIns="0" anchor="t">
            <a:noAutofit/>
          </a:bodyPr>
          <a:lstStyle/>
          <a:p>
            <a:pPr algn="l">
              <a:spcBef>
                <a:spcPts val="0"/>
              </a:spcBef>
              <a:spcAft>
                <a:spcPts val="0"/>
              </a:spcAft>
            </a:pPr>
            <a:r>
              <a:rPr sz="1100" b="1" i="0">
                <a:solidFill>
                  <a:srgbClr val="8A6217"/>
                </a:solidFill>
                <a:latin typeface="Calibri"/>
              </a:rPr>
              <a:t>PURPOSE</a:t>
            </a:r>
          </a:p>
        </p:txBody>
      </p:sp>
      <p:sp>
        <p:nvSpPr>
          <p:cNvPr id="36878" name="TextBox 36877"/>
          <p:cNvSpPr txBox="1"/>
          <p:nvPr/>
        </p:nvSpPr>
        <p:spPr>
          <a:xfrm>
            <a:off x="2011680" y="4590288"/>
            <a:ext cx="3749039" cy="658368"/>
          </a:xfrm>
          <a:prstGeom prst="rect">
            <a:avLst/>
          </a:prstGeom>
          <a:noFill/>
        </p:spPr>
        <p:txBody>
          <a:bodyPr wrap="square" lIns="0" tIns="0" rIns="0" bIns="0" anchor="t">
            <a:noAutofit/>
          </a:bodyPr>
          <a:lstStyle/>
          <a:p>
            <a:pPr algn="l">
              <a:spcBef>
                <a:spcPts val="0"/>
              </a:spcBef>
              <a:spcAft>
                <a:spcPts val="0"/>
              </a:spcAft>
            </a:pPr>
            <a:r>
              <a:rPr sz="1400" b="0" i="0">
                <a:solidFill>
                  <a:srgbClr val="1A1F2B"/>
                </a:solidFill>
                <a:latin typeface="Calibri"/>
              </a:rPr>
              <a:t>Defines doctrine, especially about Christ and the Spirit.</a:t>
            </a:r>
          </a:p>
        </p:txBody>
      </p:sp>
      <p:sp>
        <p:nvSpPr>
          <p:cNvPr id="36879" name="Rounded Rectangle 36878"/>
          <p:cNvSpPr/>
          <p:nvPr/>
        </p:nvSpPr>
        <p:spPr>
          <a:xfrm>
            <a:off x="6199632" y="1783080"/>
            <a:ext cx="5349240" cy="352044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80" name="TextBox 36879"/>
          <p:cNvSpPr txBox="1"/>
          <p:nvPr/>
        </p:nvSpPr>
        <p:spPr>
          <a:xfrm>
            <a:off x="6473952" y="1965960"/>
            <a:ext cx="45720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APOSTLES’ CREED</a:t>
            </a:r>
          </a:p>
        </p:txBody>
      </p:sp>
      <p:sp>
        <p:nvSpPr>
          <p:cNvPr id="36881" name="TextBox 36880"/>
          <p:cNvSpPr txBox="1"/>
          <p:nvPr/>
        </p:nvSpPr>
        <p:spPr>
          <a:xfrm>
            <a:off x="6473952" y="2286000"/>
            <a:ext cx="4754880" cy="502920"/>
          </a:xfrm>
          <a:prstGeom prst="rect">
            <a:avLst/>
          </a:prstGeom>
          <a:noFill/>
        </p:spPr>
        <p:txBody>
          <a:bodyPr wrap="square" lIns="0" tIns="0" rIns="0" bIns="0" anchor="t">
            <a:noAutofit/>
          </a:bodyPr>
          <a:lstStyle/>
          <a:p>
            <a:pPr algn="l">
              <a:spcBef>
                <a:spcPts val="0"/>
              </a:spcBef>
              <a:spcAft>
                <a:spcPts val="0"/>
              </a:spcAft>
            </a:pPr>
            <a:r>
              <a:rPr sz="2600" b="1" i="0">
                <a:solidFill>
                  <a:srgbClr val="14213D"/>
                </a:solidFill>
                <a:latin typeface="Georgia"/>
              </a:rPr>
              <a:t>“I believe”</a:t>
            </a:r>
          </a:p>
        </p:txBody>
      </p:sp>
      <p:sp>
        <p:nvSpPr>
          <p:cNvPr id="36882" name="TextBox 36881"/>
          <p:cNvSpPr txBox="1"/>
          <p:nvPr/>
        </p:nvSpPr>
        <p:spPr>
          <a:xfrm>
            <a:off x="6473952" y="2788920"/>
            <a:ext cx="4754880" cy="274320"/>
          </a:xfrm>
          <a:prstGeom prst="rect">
            <a:avLst/>
          </a:prstGeom>
          <a:noFill/>
        </p:spPr>
        <p:txBody>
          <a:bodyPr wrap="square" lIns="0" tIns="0" rIns="0" bIns="0" anchor="t">
            <a:noAutofit/>
          </a:bodyPr>
          <a:lstStyle/>
          <a:p>
            <a:pPr algn="l">
              <a:spcBef>
                <a:spcPts val="0"/>
              </a:spcBef>
              <a:spcAft>
                <a:spcPts val="0"/>
              </a:spcAft>
            </a:pPr>
            <a:r>
              <a:rPr sz="1300" b="0" i="1">
                <a:solidFill>
                  <a:srgbClr val="6B7280"/>
                </a:solidFill>
                <a:latin typeface="Calibri"/>
              </a:rPr>
              <a:t>the personal voice of the baptized</a:t>
            </a:r>
          </a:p>
        </p:txBody>
      </p:sp>
      <p:sp>
        <p:nvSpPr>
          <p:cNvPr id="36883" name="TextBox 36882"/>
          <p:cNvSpPr txBox="1"/>
          <p:nvPr/>
        </p:nvSpPr>
        <p:spPr>
          <a:xfrm>
            <a:off x="6473952" y="3200400"/>
            <a:ext cx="1097280" cy="274320"/>
          </a:xfrm>
          <a:prstGeom prst="rect">
            <a:avLst/>
          </a:prstGeom>
          <a:noFill/>
        </p:spPr>
        <p:txBody>
          <a:bodyPr wrap="square" lIns="0" tIns="0" rIns="0" bIns="0" anchor="t">
            <a:noAutofit/>
          </a:bodyPr>
          <a:lstStyle/>
          <a:p>
            <a:pPr algn="l">
              <a:spcBef>
                <a:spcPts val="0"/>
              </a:spcBef>
              <a:spcAft>
                <a:spcPts val="0"/>
              </a:spcAft>
            </a:pPr>
            <a:r>
              <a:rPr sz="1100" b="1" i="0">
                <a:solidFill>
                  <a:srgbClr val="8A6217"/>
                </a:solidFill>
                <a:latin typeface="Calibri"/>
              </a:rPr>
              <a:t>ORIGIN</a:t>
            </a:r>
          </a:p>
        </p:txBody>
      </p:sp>
      <p:sp>
        <p:nvSpPr>
          <p:cNvPr id="36884" name="TextBox 36883"/>
          <p:cNvSpPr txBox="1"/>
          <p:nvPr/>
        </p:nvSpPr>
        <p:spPr>
          <a:xfrm>
            <a:off x="7571232" y="3200400"/>
            <a:ext cx="3749039" cy="658368"/>
          </a:xfrm>
          <a:prstGeom prst="rect">
            <a:avLst/>
          </a:prstGeom>
          <a:noFill/>
        </p:spPr>
        <p:txBody>
          <a:bodyPr wrap="square" lIns="0" tIns="0" rIns="0" bIns="0" anchor="t">
            <a:noAutofit/>
          </a:bodyPr>
          <a:lstStyle/>
          <a:p>
            <a:pPr algn="l">
              <a:spcBef>
                <a:spcPts val="0"/>
              </a:spcBef>
              <a:spcAft>
                <a:spcPts val="0"/>
              </a:spcAft>
            </a:pPr>
            <a:r>
              <a:rPr sz="1400" b="0" i="0">
                <a:solidFill>
                  <a:srgbClr val="1A1F2B"/>
                </a:solidFill>
                <a:latin typeface="Calibri"/>
              </a:rPr>
              <a:t>Grew from the early baptismal creed of Rome; named for its apostolic teaching, not written by the apostles.</a:t>
            </a:r>
          </a:p>
        </p:txBody>
      </p:sp>
      <p:sp>
        <p:nvSpPr>
          <p:cNvPr id="36885" name="TextBox 36884"/>
          <p:cNvSpPr txBox="1"/>
          <p:nvPr/>
        </p:nvSpPr>
        <p:spPr>
          <a:xfrm>
            <a:off x="6473952" y="3895344"/>
            <a:ext cx="1097280" cy="274320"/>
          </a:xfrm>
          <a:prstGeom prst="rect">
            <a:avLst/>
          </a:prstGeom>
          <a:noFill/>
        </p:spPr>
        <p:txBody>
          <a:bodyPr wrap="square" lIns="0" tIns="0" rIns="0" bIns="0" anchor="t">
            <a:noAutofit/>
          </a:bodyPr>
          <a:lstStyle/>
          <a:p>
            <a:pPr algn="l">
              <a:spcBef>
                <a:spcPts val="0"/>
              </a:spcBef>
              <a:spcAft>
                <a:spcPts val="0"/>
              </a:spcAft>
            </a:pPr>
            <a:r>
              <a:rPr sz="1100" b="1" i="0">
                <a:solidFill>
                  <a:srgbClr val="8A6217"/>
                </a:solidFill>
                <a:latin typeface="Calibri"/>
              </a:rPr>
              <a:t>WHERE USED</a:t>
            </a:r>
          </a:p>
        </p:txBody>
      </p:sp>
      <p:sp>
        <p:nvSpPr>
          <p:cNvPr id="36886" name="TextBox 36885"/>
          <p:cNvSpPr txBox="1"/>
          <p:nvPr/>
        </p:nvSpPr>
        <p:spPr>
          <a:xfrm>
            <a:off x="7571232" y="3895344"/>
            <a:ext cx="3749039" cy="658368"/>
          </a:xfrm>
          <a:prstGeom prst="rect">
            <a:avLst/>
          </a:prstGeom>
          <a:noFill/>
        </p:spPr>
        <p:txBody>
          <a:bodyPr wrap="square" lIns="0" tIns="0" rIns="0" bIns="0" anchor="t">
            <a:noAutofit/>
          </a:bodyPr>
          <a:lstStyle/>
          <a:p>
            <a:pPr algn="l">
              <a:spcBef>
                <a:spcPts val="0"/>
              </a:spcBef>
              <a:spcAft>
                <a:spcPts val="0"/>
              </a:spcAft>
            </a:pPr>
            <a:r>
              <a:rPr sz="1400" b="0" i="0">
                <a:solidFill>
                  <a:srgbClr val="1A1F2B"/>
                </a:solidFill>
                <a:latin typeface="Calibri"/>
              </a:rPr>
              <a:t>Baptism and the Daily Office (Morning and Evening Prayer).</a:t>
            </a:r>
          </a:p>
        </p:txBody>
      </p:sp>
      <p:sp>
        <p:nvSpPr>
          <p:cNvPr id="36887" name="TextBox 36886"/>
          <p:cNvSpPr txBox="1"/>
          <p:nvPr/>
        </p:nvSpPr>
        <p:spPr>
          <a:xfrm>
            <a:off x="6473952" y="4590288"/>
            <a:ext cx="1097280" cy="274320"/>
          </a:xfrm>
          <a:prstGeom prst="rect">
            <a:avLst/>
          </a:prstGeom>
          <a:noFill/>
        </p:spPr>
        <p:txBody>
          <a:bodyPr wrap="square" lIns="0" tIns="0" rIns="0" bIns="0" anchor="t">
            <a:noAutofit/>
          </a:bodyPr>
          <a:lstStyle/>
          <a:p>
            <a:pPr algn="l">
              <a:spcBef>
                <a:spcPts val="0"/>
              </a:spcBef>
              <a:spcAft>
                <a:spcPts val="0"/>
              </a:spcAft>
            </a:pPr>
            <a:r>
              <a:rPr sz="1100" b="1" i="0">
                <a:solidFill>
                  <a:srgbClr val="8A6217"/>
                </a:solidFill>
                <a:latin typeface="Calibri"/>
              </a:rPr>
              <a:t>PURPOSE</a:t>
            </a:r>
          </a:p>
        </p:txBody>
      </p:sp>
      <p:sp>
        <p:nvSpPr>
          <p:cNvPr id="36888" name="TextBox 36887"/>
          <p:cNvSpPr txBox="1"/>
          <p:nvPr/>
        </p:nvSpPr>
        <p:spPr>
          <a:xfrm>
            <a:off x="7571232" y="4590288"/>
            <a:ext cx="3749039" cy="658368"/>
          </a:xfrm>
          <a:prstGeom prst="rect">
            <a:avLst/>
          </a:prstGeom>
          <a:noFill/>
        </p:spPr>
        <p:txBody>
          <a:bodyPr wrap="square" lIns="0" tIns="0" rIns="0" bIns="0" anchor="t">
            <a:noAutofit/>
          </a:bodyPr>
          <a:lstStyle/>
          <a:p>
            <a:pPr algn="l">
              <a:spcBef>
                <a:spcPts val="0"/>
              </a:spcBef>
              <a:spcAft>
                <a:spcPts val="0"/>
              </a:spcAft>
            </a:pPr>
            <a:r>
              <a:rPr sz="1400" b="0" i="0">
                <a:solidFill>
                  <a:srgbClr val="1A1F2B"/>
                </a:solidFill>
                <a:latin typeface="Calibri"/>
              </a:rPr>
              <a:t>A personal profession of faith.</a:t>
            </a:r>
          </a:p>
        </p:txBody>
      </p:sp>
      <p:sp>
        <p:nvSpPr>
          <p:cNvPr id="36889" name="Rounded Rectangle 36888"/>
          <p:cNvSpPr/>
          <p:nvPr/>
        </p:nvSpPr>
        <p:spPr>
          <a:xfrm>
            <a:off x="640080" y="5486400"/>
            <a:ext cx="10908792" cy="594360"/>
          </a:xfrm>
          <a:prstGeom prst="roundRect">
            <a:avLst>
              <a:gd name="adj" fmla="val 5000"/>
            </a:avLst>
          </a:prstGeom>
          <a:solidFill>
            <a:srgbClr val="14213D"/>
          </a:solidFill>
          <a:ln>
            <a:noFill/>
          </a:ln>
        </p:spPr>
        <p:txBody>
          <a:bodyPr rtlCol="0" anchor="ctr"/>
          <a:lstStyle/>
          <a:p>
            <a:pPr algn="ctr"/>
            <a:endParaRPr/>
          </a:p>
        </p:txBody>
      </p:sp>
      <p:sp>
        <p:nvSpPr>
          <p:cNvPr id="36890" name="TextBox 36889"/>
          <p:cNvSpPr txBox="1"/>
          <p:nvPr/>
        </p:nvSpPr>
        <p:spPr>
          <a:xfrm>
            <a:off x="1005840" y="5486400"/>
            <a:ext cx="10241280" cy="594360"/>
          </a:xfrm>
          <a:prstGeom prst="rect">
            <a:avLst/>
          </a:prstGeom>
          <a:noFill/>
        </p:spPr>
        <p:txBody>
          <a:bodyPr wrap="square" lIns="0" tIns="0" rIns="0" bIns="0" anchor="ctr">
            <a:noAutofit/>
          </a:bodyPr>
          <a:lstStyle/>
          <a:p>
            <a:pPr algn="l">
              <a:spcBef>
                <a:spcPts val="0"/>
              </a:spcBef>
              <a:spcAft>
                <a:spcPts val="0"/>
              </a:spcAft>
            </a:pPr>
            <a:r>
              <a:rPr sz="1500" b="0" i="0">
                <a:solidFill>
                  <a:srgbClr val="FFFFFF"/>
                </a:solidFill>
                <a:latin typeface="Calibri"/>
              </a:rPr>
              <a:t>The baptismal vow is framed by the Apostles’ Creed; the Nicene Creed restates the same faith at the Eucharist.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bg>
      <p:bgPr>
        <a:solidFill>
          <a:srgbClr val="FAF8F3"/>
        </a:solidFill>
        <a:effectLst/>
      </p:bgPr>
    </p:bg>
    <p:spTree>
      <p:nvGrpSpPr>
        <p:cNvPr id="1" name=""/>
        <p:cNvGrpSpPr/>
        <p:nvPr/>
      </p:nvGrpSpPr>
      <p:grpSpPr>
        <a:xfrm>
          <a:off x="0" y="0"/>
          <a:ext cx="0" cy="0"/>
          <a:chOff x="0" y="0"/>
          <a:chExt cx="0" cy="0"/>
        </a:xfrm>
      </p:grpSpPr>
      <p:sp>
        <p:nvSpPr>
          <p:cNvPr id="31747" name="TextBox 31746"/>
          <p:cNvSpPr txBox="1"/>
          <p:nvPr/>
        </p:nvSpPr>
        <p:spPr>
          <a:xfrm>
            <a:off x="640080" y="411480"/>
            <a:ext cx="82296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THE KEY WORD</a:t>
            </a:r>
          </a:p>
        </p:txBody>
      </p:sp>
      <p:sp>
        <p:nvSpPr>
          <p:cNvPr id="31748" name="TextBox 31747"/>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lang="en-US" sz="1100" b="0" i="0">
                <a:solidFill>
                  <a:srgbClr val="6B7280"/>
                </a:solidFill>
                <a:latin typeface="Calibri"/>
              </a:rPr>
              <a:t>15</a:t>
            </a:r>
            <a:endParaRPr sz="1100" b="0" i="0">
              <a:solidFill>
                <a:srgbClr val="6B7280"/>
              </a:solidFill>
              <a:latin typeface="Calibri"/>
            </a:endParaRPr>
          </a:p>
        </p:txBody>
      </p:sp>
      <p:sp>
        <p:nvSpPr>
          <p:cNvPr id="31749" name="TextBox 31748"/>
          <p:cNvSpPr txBox="1"/>
          <p:nvPr/>
        </p:nvSpPr>
        <p:spPr>
          <a:xfrm>
            <a:off x="640080" y="1691640"/>
            <a:ext cx="10908792" cy="822960"/>
          </a:xfrm>
          <a:prstGeom prst="rect">
            <a:avLst/>
          </a:prstGeom>
          <a:noFill/>
        </p:spPr>
        <p:txBody>
          <a:bodyPr wrap="square" lIns="0" tIns="0" rIns="0" bIns="0" anchor="t">
            <a:noAutofit/>
          </a:bodyPr>
          <a:lstStyle/>
          <a:p>
            <a:pPr algn="l">
              <a:spcBef>
                <a:spcPts val="0"/>
              </a:spcBef>
              <a:spcAft>
                <a:spcPts val="0"/>
              </a:spcAft>
            </a:pPr>
            <a:r>
              <a:rPr sz="1700" b="0" i="0">
                <a:solidFill>
                  <a:srgbClr val="3D4657"/>
                </a:solidFill>
                <a:latin typeface="Calibri"/>
              </a:rPr>
              <a:t>A Greek word used in the Nicene Creed to express the relationship of the Father to the Son within the Godhead, and originally designed to exclude Arianism, is “homoousion.”</a:t>
            </a:r>
          </a:p>
        </p:txBody>
      </p:sp>
      <p:sp>
        <p:nvSpPr>
          <p:cNvPr id="31750" name="Rounded Rectangle 31749"/>
          <p:cNvSpPr/>
          <p:nvPr/>
        </p:nvSpPr>
        <p:spPr>
          <a:xfrm>
            <a:off x="640080" y="2743200"/>
            <a:ext cx="5212080" cy="2194560"/>
          </a:xfrm>
          <a:prstGeom prst="roundRect">
            <a:avLst>
              <a:gd name="adj" fmla="val 5000"/>
            </a:avLst>
          </a:prstGeom>
          <a:solidFill>
            <a:srgbClr val="14213D"/>
          </a:solidFill>
          <a:ln>
            <a:noFill/>
          </a:ln>
        </p:spPr>
        <p:txBody>
          <a:bodyPr rtlCol="0" anchor="ctr"/>
          <a:lstStyle/>
          <a:p>
            <a:pPr algn="ctr"/>
            <a:endParaRPr/>
          </a:p>
        </p:txBody>
      </p:sp>
      <p:sp>
        <p:nvSpPr>
          <p:cNvPr id="31751" name="TextBox 31750"/>
          <p:cNvSpPr txBox="1"/>
          <p:nvPr/>
        </p:nvSpPr>
        <p:spPr>
          <a:xfrm>
            <a:off x="1005840" y="2971800"/>
            <a:ext cx="4572000" cy="274320"/>
          </a:xfrm>
          <a:prstGeom prst="rect">
            <a:avLst/>
          </a:prstGeom>
          <a:noFill/>
        </p:spPr>
        <p:txBody>
          <a:bodyPr wrap="square" lIns="0" tIns="0" rIns="0" bIns="0" anchor="t">
            <a:noAutofit/>
          </a:bodyPr>
          <a:lstStyle/>
          <a:p>
            <a:pPr algn="l">
              <a:spcBef>
                <a:spcPts val="0"/>
              </a:spcBef>
              <a:spcAft>
                <a:spcPts val="0"/>
              </a:spcAft>
            </a:pPr>
            <a:r>
              <a:rPr sz="1200" b="1" i="0">
                <a:solidFill>
                  <a:srgbClr val="D4A74F"/>
                </a:solidFill>
                <a:latin typeface="Calibri"/>
              </a:rPr>
              <a:t>PREFERRED</a:t>
            </a:r>
          </a:p>
        </p:txBody>
      </p:sp>
      <p:sp>
        <p:nvSpPr>
          <p:cNvPr id="31752" name="TextBox 31751"/>
          <p:cNvSpPr txBox="1"/>
          <p:nvPr/>
        </p:nvSpPr>
        <p:spPr>
          <a:xfrm>
            <a:off x="1005840" y="3291840"/>
            <a:ext cx="4572000" cy="640080"/>
          </a:xfrm>
          <a:prstGeom prst="rect">
            <a:avLst/>
          </a:prstGeom>
          <a:noFill/>
        </p:spPr>
        <p:txBody>
          <a:bodyPr wrap="square" lIns="0" tIns="0" rIns="0" bIns="0" anchor="t">
            <a:noAutofit/>
          </a:bodyPr>
          <a:lstStyle/>
          <a:p>
            <a:pPr algn="l">
              <a:spcBef>
                <a:spcPts val="0"/>
              </a:spcBef>
              <a:spcAft>
                <a:spcPts val="0"/>
              </a:spcAft>
            </a:pPr>
            <a:r>
              <a:rPr sz="3600" b="0" i="1">
                <a:solidFill>
                  <a:srgbClr val="FFFFFF"/>
                </a:solidFill>
                <a:latin typeface="Georgia"/>
              </a:rPr>
              <a:t>homoousion</a:t>
            </a:r>
          </a:p>
        </p:txBody>
      </p:sp>
      <p:sp>
        <p:nvSpPr>
          <p:cNvPr id="31753" name="TextBox 31752"/>
          <p:cNvSpPr txBox="1"/>
          <p:nvPr/>
        </p:nvSpPr>
        <p:spPr>
          <a:xfrm>
            <a:off x="1005840" y="4023360"/>
            <a:ext cx="4572000" cy="365760"/>
          </a:xfrm>
          <a:prstGeom prst="rect">
            <a:avLst/>
          </a:prstGeom>
          <a:noFill/>
        </p:spPr>
        <p:txBody>
          <a:bodyPr wrap="square" lIns="0" tIns="0" rIns="0" bIns="0" anchor="t">
            <a:noAutofit/>
          </a:bodyPr>
          <a:lstStyle/>
          <a:p>
            <a:pPr algn="l">
              <a:spcBef>
                <a:spcPts val="0"/>
              </a:spcBef>
              <a:spcAft>
                <a:spcPts val="0"/>
              </a:spcAft>
            </a:pPr>
            <a:r>
              <a:rPr sz="2000" b="0" i="0">
                <a:solidFill>
                  <a:srgbClr val="FFFFFF"/>
                </a:solidFill>
                <a:latin typeface="Calibri"/>
              </a:rPr>
              <a:t>“of one substance”</a:t>
            </a:r>
          </a:p>
        </p:txBody>
      </p:sp>
      <p:sp>
        <p:nvSpPr>
          <p:cNvPr id="31754" name="TextBox 31753"/>
          <p:cNvSpPr txBox="1"/>
          <p:nvPr/>
        </p:nvSpPr>
        <p:spPr>
          <a:xfrm>
            <a:off x="1005840" y="4434840"/>
            <a:ext cx="4572000" cy="365760"/>
          </a:xfrm>
          <a:prstGeom prst="rect">
            <a:avLst/>
          </a:prstGeom>
          <a:noFill/>
        </p:spPr>
        <p:txBody>
          <a:bodyPr wrap="square" lIns="0" tIns="0" rIns="0" bIns="0" anchor="t">
            <a:noAutofit/>
          </a:bodyPr>
          <a:lstStyle/>
          <a:p>
            <a:pPr algn="l">
              <a:spcBef>
                <a:spcPts val="0"/>
              </a:spcBef>
              <a:spcAft>
                <a:spcPts val="0"/>
              </a:spcAft>
            </a:pPr>
            <a:r>
              <a:rPr sz="1300" b="0" i="0">
                <a:solidFill>
                  <a:srgbClr val="C9D1E3"/>
                </a:solidFill>
                <a:latin typeface="Calibri"/>
              </a:rPr>
              <a:t>The BCP renders it “of one Being.”</a:t>
            </a:r>
          </a:p>
        </p:txBody>
      </p:sp>
      <p:sp>
        <p:nvSpPr>
          <p:cNvPr id="31755" name="Rounded Rectangle 31754"/>
          <p:cNvSpPr/>
          <p:nvPr/>
        </p:nvSpPr>
        <p:spPr>
          <a:xfrm>
            <a:off x="6336792" y="2743200"/>
            <a:ext cx="5212080" cy="219456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1756" name="TextBox 31755"/>
          <p:cNvSpPr txBox="1"/>
          <p:nvPr/>
        </p:nvSpPr>
        <p:spPr>
          <a:xfrm>
            <a:off x="6702552" y="2971800"/>
            <a:ext cx="4572000" cy="274320"/>
          </a:xfrm>
          <a:prstGeom prst="rect">
            <a:avLst/>
          </a:prstGeom>
          <a:noFill/>
        </p:spPr>
        <p:txBody>
          <a:bodyPr wrap="square" lIns="0" tIns="0" rIns="0" bIns="0" anchor="t">
            <a:noAutofit/>
          </a:bodyPr>
          <a:lstStyle/>
          <a:p>
            <a:pPr algn="l">
              <a:spcBef>
                <a:spcPts val="0"/>
              </a:spcBef>
              <a:spcAft>
                <a:spcPts val="0"/>
              </a:spcAft>
            </a:pPr>
            <a:r>
              <a:rPr sz="1200" b="1" i="0">
                <a:solidFill>
                  <a:srgbClr val="8C2F39"/>
                </a:solidFill>
                <a:latin typeface="Calibri"/>
              </a:rPr>
              <a:t>NOT PREFERRED</a:t>
            </a:r>
          </a:p>
        </p:txBody>
      </p:sp>
      <p:sp>
        <p:nvSpPr>
          <p:cNvPr id="31757" name="TextBox 31756"/>
          <p:cNvSpPr txBox="1"/>
          <p:nvPr/>
        </p:nvSpPr>
        <p:spPr>
          <a:xfrm>
            <a:off x="6702552" y="3291840"/>
            <a:ext cx="4572000" cy="640080"/>
          </a:xfrm>
          <a:prstGeom prst="rect">
            <a:avLst/>
          </a:prstGeom>
          <a:noFill/>
        </p:spPr>
        <p:txBody>
          <a:bodyPr wrap="square" lIns="0" tIns="0" rIns="0" bIns="0" anchor="t">
            <a:noAutofit/>
          </a:bodyPr>
          <a:lstStyle/>
          <a:p>
            <a:pPr algn="l">
              <a:spcBef>
                <a:spcPts val="0"/>
              </a:spcBef>
              <a:spcAft>
                <a:spcPts val="0"/>
              </a:spcAft>
            </a:pPr>
            <a:r>
              <a:rPr sz="3600" b="0" i="1">
                <a:solidFill>
                  <a:srgbClr val="14213D"/>
                </a:solidFill>
                <a:latin typeface="Georgia"/>
              </a:rPr>
              <a:t>homoiousion</a:t>
            </a:r>
          </a:p>
        </p:txBody>
      </p:sp>
      <p:sp>
        <p:nvSpPr>
          <p:cNvPr id="31758" name="TextBox 31757"/>
          <p:cNvSpPr txBox="1"/>
          <p:nvPr/>
        </p:nvSpPr>
        <p:spPr>
          <a:xfrm>
            <a:off x="6702552" y="4023360"/>
            <a:ext cx="4572000" cy="731520"/>
          </a:xfrm>
          <a:prstGeom prst="rect">
            <a:avLst/>
          </a:prstGeom>
          <a:noFill/>
        </p:spPr>
        <p:txBody>
          <a:bodyPr wrap="square" lIns="0" tIns="0" rIns="0" bIns="0" anchor="t">
            <a:noAutofit/>
          </a:bodyPr>
          <a:lstStyle/>
          <a:p>
            <a:pPr algn="l">
              <a:spcBef>
                <a:spcPts val="0"/>
              </a:spcBef>
              <a:spcAft>
                <a:spcPts val="0"/>
              </a:spcAft>
            </a:pPr>
            <a:r>
              <a:rPr sz="2000" b="0" i="0">
                <a:solidFill>
                  <a:srgbClr val="1A1F2B"/>
                </a:solidFill>
                <a:latin typeface="Calibri"/>
              </a:rPr>
              <a:t>“of like substance with the Father”</a:t>
            </a:r>
          </a:p>
        </p:txBody>
      </p:sp>
      <p:sp>
        <p:nvSpPr>
          <p:cNvPr id="31759" name="Oval 31758"/>
          <p:cNvSpPr/>
          <p:nvPr/>
        </p:nvSpPr>
        <p:spPr>
          <a:xfrm>
            <a:off x="5824728" y="3566160"/>
            <a:ext cx="548640" cy="548640"/>
          </a:xfrm>
          <a:prstGeom prst="ellipse">
            <a:avLst/>
          </a:prstGeom>
          <a:solidFill>
            <a:srgbClr val="D4A74F"/>
          </a:solidFill>
          <a:ln>
            <a:noFill/>
          </a:ln>
        </p:spPr>
        <p:txBody>
          <a:bodyPr rtlCol="0" anchor="ctr"/>
          <a:lstStyle/>
          <a:p>
            <a:pPr algn="ctr"/>
            <a:endParaRPr/>
          </a:p>
        </p:txBody>
      </p:sp>
      <p:sp>
        <p:nvSpPr>
          <p:cNvPr id="31760" name="TextBox 31759"/>
          <p:cNvSpPr txBox="1"/>
          <p:nvPr/>
        </p:nvSpPr>
        <p:spPr>
          <a:xfrm>
            <a:off x="5824728" y="3566160"/>
            <a:ext cx="548640" cy="548640"/>
          </a:xfrm>
          <a:prstGeom prst="rect">
            <a:avLst/>
          </a:prstGeom>
          <a:noFill/>
        </p:spPr>
        <p:txBody>
          <a:bodyPr wrap="square" lIns="0" tIns="0" rIns="0" bIns="0" anchor="ctr">
            <a:noAutofit/>
          </a:bodyPr>
          <a:lstStyle/>
          <a:p>
            <a:pPr algn="ctr">
              <a:spcBef>
                <a:spcPts val="0"/>
              </a:spcBef>
              <a:spcAft>
                <a:spcPts val="0"/>
              </a:spcAft>
            </a:pPr>
            <a:r>
              <a:rPr sz="1500" b="1" i="0">
                <a:solidFill>
                  <a:srgbClr val="14213D"/>
                </a:solidFill>
                <a:latin typeface="Calibri"/>
              </a:rPr>
              <a:t>vs</a:t>
            </a:r>
          </a:p>
        </p:txBody>
      </p:sp>
      <p:sp>
        <p:nvSpPr>
          <p:cNvPr id="31761" name="Rounded Rectangle 31760"/>
          <p:cNvSpPr/>
          <p:nvPr/>
        </p:nvSpPr>
        <p:spPr>
          <a:xfrm>
            <a:off x="640080" y="5212080"/>
            <a:ext cx="10908792" cy="77724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1762" name="TextBox 31761"/>
          <p:cNvSpPr txBox="1"/>
          <p:nvPr/>
        </p:nvSpPr>
        <p:spPr>
          <a:xfrm>
            <a:off x="1005840" y="5212080"/>
            <a:ext cx="1005840" cy="777240"/>
          </a:xfrm>
          <a:prstGeom prst="rect">
            <a:avLst/>
          </a:prstGeom>
          <a:noFill/>
        </p:spPr>
        <p:txBody>
          <a:bodyPr wrap="square" lIns="0" tIns="0" rIns="0" bIns="0" anchor="ctr">
            <a:noAutofit/>
          </a:bodyPr>
          <a:lstStyle/>
          <a:p>
            <a:pPr algn="l">
              <a:spcBef>
                <a:spcPts val="0"/>
              </a:spcBef>
              <a:spcAft>
                <a:spcPts val="0"/>
              </a:spcAft>
            </a:pPr>
            <a:r>
              <a:rPr sz="1200" b="1" i="0">
                <a:solidFill>
                  <a:srgbClr val="8A6217"/>
                </a:solidFill>
                <a:latin typeface="Calibri"/>
              </a:rPr>
              <a:t>LATIN</a:t>
            </a:r>
          </a:p>
        </p:txBody>
      </p:sp>
      <p:sp>
        <p:nvSpPr>
          <p:cNvPr id="31763" name="TextBox 31762"/>
          <p:cNvSpPr txBox="1"/>
          <p:nvPr/>
        </p:nvSpPr>
        <p:spPr>
          <a:xfrm>
            <a:off x="2103120" y="5212080"/>
            <a:ext cx="9144000" cy="777240"/>
          </a:xfrm>
          <a:prstGeom prst="rect">
            <a:avLst/>
          </a:prstGeom>
          <a:noFill/>
        </p:spPr>
        <p:txBody>
          <a:bodyPr wrap="square" lIns="0" tIns="0" rIns="0" bIns="0" anchor="ctr">
            <a:noAutofit/>
          </a:bodyPr>
          <a:lstStyle/>
          <a:p>
            <a:pPr algn="l">
              <a:spcBef>
                <a:spcPts val="0"/>
              </a:spcBef>
              <a:spcAft>
                <a:spcPts val="0"/>
              </a:spcAft>
            </a:pPr>
            <a:r>
              <a:rPr sz="1700" b="0" i="0">
                <a:solidFill>
                  <a:srgbClr val="1A1F2B"/>
                </a:solidFill>
                <a:latin typeface="Calibri"/>
              </a:rPr>
              <a:t>The Latin word used to express it was “</a:t>
            </a:r>
            <a:r>
              <a:rPr sz="1700" b="0" i="1">
                <a:solidFill>
                  <a:srgbClr val="1A1F2B"/>
                </a:solidFill>
                <a:latin typeface="Calibri"/>
              </a:rPr>
              <a:t>consubstantialis</a:t>
            </a:r>
            <a:r>
              <a:rPr sz="1700" b="0" i="0">
                <a:solidFill>
                  <a:srgbClr val="1A1F2B"/>
                </a:solidFill>
                <a:latin typeface="Calibri"/>
              </a:rPr>
              <a:t>.”</a:t>
            </a:r>
          </a:p>
        </p:txBody>
      </p:sp>
      <p:sp>
        <p:nvSpPr>
          <p:cNvPr id="31746" name="Rectangle 2"/>
          <p:cNvSpPr>
            <a:spLocks noGrp="1" noChangeArrowheads="1"/>
          </p:cNvSpPr>
          <p:nvPr>
            <p:ph type="title"/>
          </p:nvPr>
        </p:nvSpPr>
        <p:spPr>
          <a:xfrm>
            <a:off x="640080" y="749808"/>
            <a:ext cx="10908792" cy="914400"/>
          </a:xfrm>
        </p:spPr>
        <p:txBody>
          <a:bodyPr wrap="square" lIns="0" tIns="0" rIns="0" bIns="0" anchor="t">
            <a:noAutofit/>
          </a:bodyPr>
          <a:lstStyle/>
          <a:p>
            <a:pPr algn="l" eaLnBrk="1" hangingPunct="1">
              <a:lnSpc>
                <a:spcPct val="100000"/>
              </a:lnSpc>
              <a:spcBef>
                <a:spcPts val="0"/>
              </a:spcBef>
              <a:spcAft>
                <a:spcPts val="0"/>
              </a:spcAft>
              <a:defRPr/>
            </a:pPr>
            <a:r>
              <a:rPr sz="2600" b="1" i="0">
                <a:solidFill>
                  <a:srgbClr val="14213D"/>
                </a:solidFill>
                <a:latin typeface="Georgia"/>
              </a:rPr>
              <a:t>The “issue” has and had to do with who Jesus is</a:t>
            </a: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40080" y="749808"/>
            <a:ext cx="10908792" cy="566928"/>
          </a:xfrm>
        </p:spPr>
        <p:txBody>
          <a:bodyPr wrap="square" lIns="0" tIns="0" rIns="0" bIns="0" anchor="t">
            <a:noAutofit/>
          </a:bodyPr>
          <a:lstStyle/>
          <a:p>
            <a:pPr algn="l" eaLnBrk="1" hangingPunct="1">
              <a:lnSpc>
                <a:spcPct val="100000"/>
              </a:lnSpc>
              <a:spcBef>
                <a:spcPts val="0"/>
              </a:spcBef>
              <a:spcAft>
                <a:spcPts val="0"/>
              </a:spcAft>
              <a:defRPr/>
            </a:pPr>
            <a:r>
              <a:rPr sz="3200" b="1" i="0">
                <a:solidFill>
                  <a:srgbClr val="14213D"/>
                </a:solidFill>
                <a:latin typeface="Georgia"/>
              </a:rPr>
              <a:t>One letter apart</a:t>
            </a:r>
          </a:p>
        </p:txBody>
      </p:sp>
      <p:sp>
        <p:nvSpPr>
          <p:cNvPr id="36867" name="TextBox 36866"/>
          <p:cNvSpPr txBox="1"/>
          <p:nvPr/>
        </p:nvSpPr>
        <p:spPr>
          <a:xfrm>
            <a:off x="640080" y="411480"/>
            <a:ext cx="82296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THE KEY WORD</a:t>
            </a:r>
          </a:p>
        </p:txBody>
      </p:sp>
      <p:sp>
        <p:nvSpPr>
          <p:cNvPr id="36868" name="TextBox 36867"/>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sz="1100" b="0" i="0">
                <a:solidFill>
                  <a:srgbClr val="6B7280"/>
                </a:solidFill>
                <a:latin typeface="Calibri"/>
              </a:rPr>
              <a:t>16</a:t>
            </a:r>
          </a:p>
        </p:txBody>
      </p:sp>
      <p:sp>
        <p:nvSpPr>
          <p:cNvPr id="36869" name="Rounded Rectangle 36868"/>
          <p:cNvSpPr/>
          <p:nvPr/>
        </p:nvSpPr>
        <p:spPr>
          <a:xfrm>
            <a:off x="640080" y="1783080"/>
            <a:ext cx="10908792" cy="1920240"/>
          </a:xfrm>
          <a:prstGeom prst="roundRect">
            <a:avLst>
              <a:gd name="adj" fmla="val 5000"/>
            </a:avLst>
          </a:prstGeom>
          <a:solidFill>
            <a:srgbClr val="14213D"/>
          </a:solidFill>
          <a:ln>
            <a:noFill/>
          </a:ln>
        </p:spPr>
        <p:txBody>
          <a:bodyPr rtlCol="0" anchor="ctr"/>
          <a:lstStyle/>
          <a:p>
            <a:pPr algn="ctr"/>
            <a:endParaRPr/>
          </a:p>
        </p:txBody>
      </p:sp>
      <p:sp>
        <p:nvSpPr>
          <p:cNvPr id="36870" name="TextBox 36869"/>
          <p:cNvSpPr txBox="1"/>
          <p:nvPr/>
        </p:nvSpPr>
        <p:spPr>
          <a:xfrm>
            <a:off x="822960" y="2011680"/>
            <a:ext cx="5120640" cy="822960"/>
          </a:xfrm>
          <a:prstGeom prst="rect">
            <a:avLst/>
          </a:prstGeom>
          <a:noFill/>
        </p:spPr>
        <p:txBody>
          <a:bodyPr wrap="square" lIns="0" tIns="0" rIns="0" bIns="0" anchor="t">
            <a:noAutofit/>
          </a:bodyPr>
          <a:lstStyle/>
          <a:p>
            <a:pPr algn="ctr">
              <a:spcBef>
                <a:spcPts val="0"/>
              </a:spcBef>
              <a:spcAft>
                <a:spcPts val="0"/>
              </a:spcAft>
            </a:pPr>
            <a:r>
              <a:rPr sz="4400" b="0" i="1">
                <a:solidFill>
                  <a:srgbClr val="FFFFFF"/>
                </a:solidFill>
                <a:latin typeface="Georgia"/>
              </a:rPr>
              <a:t>homoousion</a:t>
            </a:r>
          </a:p>
        </p:txBody>
      </p:sp>
      <p:sp>
        <p:nvSpPr>
          <p:cNvPr id="36871" name="TextBox 36870"/>
          <p:cNvSpPr txBox="1"/>
          <p:nvPr/>
        </p:nvSpPr>
        <p:spPr>
          <a:xfrm>
            <a:off x="822960" y="3017520"/>
            <a:ext cx="5120640" cy="365760"/>
          </a:xfrm>
          <a:prstGeom prst="rect">
            <a:avLst/>
          </a:prstGeom>
          <a:noFill/>
        </p:spPr>
        <p:txBody>
          <a:bodyPr wrap="square" lIns="0" tIns="0" rIns="0" bIns="0" anchor="t">
            <a:noAutofit/>
          </a:bodyPr>
          <a:lstStyle/>
          <a:p>
            <a:pPr algn="ctr">
              <a:spcBef>
                <a:spcPts val="0"/>
              </a:spcBef>
              <a:spcAft>
                <a:spcPts val="0"/>
              </a:spcAft>
            </a:pPr>
            <a:r>
              <a:rPr sz="1800" b="0" i="0">
                <a:solidFill>
                  <a:srgbClr val="C9D1E3"/>
                </a:solidFill>
                <a:latin typeface="Calibri"/>
              </a:rPr>
              <a:t>“of one substance”</a:t>
            </a:r>
          </a:p>
        </p:txBody>
      </p:sp>
      <p:sp>
        <p:nvSpPr>
          <p:cNvPr id="36872" name="TextBox 36871"/>
          <p:cNvSpPr txBox="1"/>
          <p:nvPr/>
        </p:nvSpPr>
        <p:spPr>
          <a:xfrm>
            <a:off x="6245352" y="2011680"/>
            <a:ext cx="5120640" cy="822960"/>
          </a:xfrm>
          <a:prstGeom prst="rect">
            <a:avLst/>
          </a:prstGeom>
          <a:noFill/>
        </p:spPr>
        <p:txBody>
          <a:bodyPr wrap="square" lIns="0" tIns="0" rIns="0" bIns="0" anchor="t">
            <a:noAutofit/>
          </a:bodyPr>
          <a:lstStyle/>
          <a:p>
            <a:pPr algn="ctr">
              <a:spcBef>
                <a:spcPts val="0"/>
              </a:spcBef>
              <a:spcAft>
                <a:spcPts val="0"/>
              </a:spcAft>
            </a:pPr>
            <a:r>
              <a:rPr sz="4400" b="0" i="1">
                <a:solidFill>
                  <a:srgbClr val="FFFFFF"/>
                </a:solidFill>
                <a:latin typeface="Georgia"/>
              </a:rPr>
              <a:t>homo</a:t>
            </a:r>
            <a:r>
              <a:rPr sz="4400" b="1" i="1">
                <a:solidFill>
                  <a:srgbClr val="D4A74F"/>
                </a:solidFill>
                <a:latin typeface="Georgia"/>
              </a:rPr>
              <a:t>i</a:t>
            </a:r>
            <a:r>
              <a:rPr sz="4400" b="0" i="1">
                <a:solidFill>
                  <a:srgbClr val="FFFFFF"/>
                </a:solidFill>
                <a:latin typeface="Georgia"/>
              </a:rPr>
              <a:t>ousion</a:t>
            </a:r>
          </a:p>
        </p:txBody>
      </p:sp>
      <p:sp>
        <p:nvSpPr>
          <p:cNvPr id="36873" name="TextBox 36872"/>
          <p:cNvSpPr txBox="1"/>
          <p:nvPr/>
        </p:nvSpPr>
        <p:spPr>
          <a:xfrm>
            <a:off x="6245352" y="3017520"/>
            <a:ext cx="5120640" cy="365760"/>
          </a:xfrm>
          <a:prstGeom prst="rect">
            <a:avLst/>
          </a:prstGeom>
          <a:noFill/>
        </p:spPr>
        <p:txBody>
          <a:bodyPr wrap="square" lIns="0" tIns="0" rIns="0" bIns="0" anchor="t">
            <a:noAutofit/>
          </a:bodyPr>
          <a:lstStyle/>
          <a:p>
            <a:pPr algn="ctr">
              <a:spcBef>
                <a:spcPts val="0"/>
              </a:spcBef>
              <a:spcAft>
                <a:spcPts val="0"/>
              </a:spcAft>
            </a:pPr>
            <a:r>
              <a:rPr sz="1800" b="0" i="0">
                <a:solidFill>
                  <a:srgbClr val="C9D1E3"/>
                </a:solidFill>
                <a:latin typeface="Calibri"/>
              </a:rPr>
              <a:t>“of like substance”</a:t>
            </a:r>
          </a:p>
        </p:txBody>
      </p:sp>
      <p:sp>
        <p:nvSpPr>
          <p:cNvPr id="36874" name="Oval 36873"/>
          <p:cNvSpPr/>
          <p:nvPr/>
        </p:nvSpPr>
        <p:spPr>
          <a:xfrm>
            <a:off x="5824728" y="2468880"/>
            <a:ext cx="548640" cy="548640"/>
          </a:xfrm>
          <a:prstGeom prst="ellipse">
            <a:avLst/>
          </a:prstGeom>
          <a:solidFill>
            <a:srgbClr val="D4A74F"/>
          </a:solidFill>
          <a:ln>
            <a:noFill/>
          </a:ln>
        </p:spPr>
        <p:txBody>
          <a:bodyPr rtlCol="0" anchor="ctr"/>
          <a:lstStyle/>
          <a:p>
            <a:pPr algn="ctr"/>
            <a:endParaRPr/>
          </a:p>
        </p:txBody>
      </p:sp>
      <p:sp>
        <p:nvSpPr>
          <p:cNvPr id="36875" name="TextBox 36874"/>
          <p:cNvSpPr txBox="1"/>
          <p:nvPr/>
        </p:nvSpPr>
        <p:spPr>
          <a:xfrm>
            <a:off x="5824728" y="2468880"/>
            <a:ext cx="548640" cy="548640"/>
          </a:xfrm>
          <a:prstGeom prst="rect">
            <a:avLst/>
          </a:prstGeom>
          <a:noFill/>
        </p:spPr>
        <p:txBody>
          <a:bodyPr wrap="square" lIns="0" tIns="0" rIns="0" bIns="0" anchor="ctr">
            <a:noAutofit/>
          </a:bodyPr>
          <a:lstStyle/>
          <a:p>
            <a:pPr algn="ctr">
              <a:spcBef>
                <a:spcPts val="0"/>
              </a:spcBef>
              <a:spcAft>
                <a:spcPts val="0"/>
              </a:spcAft>
            </a:pPr>
            <a:r>
              <a:rPr sz="1500" b="1" i="0">
                <a:solidFill>
                  <a:srgbClr val="14213D"/>
                </a:solidFill>
                <a:latin typeface="Calibri"/>
              </a:rPr>
              <a:t>vs</a:t>
            </a:r>
          </a:p>
        </p:txBody>
      </p:sp>
      <p:sp>
        <p:nvSpPr>
          <p:cNvPr id="36876" name="Rounded Rectangle 36875"/>
          <p:cNvSpPr/>
          <p:nvPr/>
        </p:nvSpPr>
        <p:spPr>
          <a:xfrm>
            <a:off x="640080" y="3931920"/>
            <a:ext cx="3483864" cy="210312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77" name="TextBox 36876"/>
          <p:cNvSpPr txBox="1"/>
          <p:nvPr/>
        </p:nvSpPr>
        <p:spPr>
          <a:xfrm>
            <a:off x="896112" y="4160520"/>
            <a:ext cx="3026664"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SAME SUBSTANCE</a:t>
            </a:r>
          </a:p>
        </p:txBody>
      </p:sp>
      <p:sp>
        <p:nvSpPr>
          <p:cNvPr id="36878" name="TextBox 36877"/>
          <p:cNvSpPr txBox="1"/>
          <p:nvPr/>
        </p:nvSpPr>
        <p:spPr>
          <a:xfrm>
            <a:off x="896112" y="4572000"/>
            <a:ext cx="2971800" cy="1371600"/>
          </a:xfrm>
          <a:prstGeom prst="rect">
            <a:avLst/>
          </a:prstGeom>
          <a:noFill/>
        </p:spPr>
        <p:txBody>
          <a:bodyPr wrap="square" lIns="0" tIns="0" rIns="0" bIns="0" anchor="t">
            <a:noAutofit/>
          </a:bodyPr>
          <a:lstStyle/>
          <a:p>
            <a:pPr algn="l">
              <a:spcBef>
                <a:spcPts val="0"/>
              </a:spcBef>
              <a:spcAft>
                <a:spcPts val="0"/>
              </a:spcAft>
            </a:pPr>
            <a:r>
              <a:rPr sz="1500" b="0" i="0">
                <a:solidFill>
                  <a:srgbClr val="1A1F2B"/>
                </a:solidFill>
                <a:latin typeface="Calibri"/>
              </a:rPr>
              <a:t>The Son shares the Father’s very being, so he is fully God.</a:t>
            </a:r>
          </a:p>
        </p:txBody>
      </p:sp>
      <p:sp>
        <p:nvSpPr>
          <p:cNvPr id="36879" name="Rounded Rectangle 36878"/>
          <p:cNvSpPr/>
          <p:nvPr/>
        </p:nvSpPr>
        <p:spPr>
          <a:xfrm>
            <a:off x="4352544" y="3931920"/>
            <a:ext cx="3483864" cy="210312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80" name="TextBox 36879"/>
          <p:cNvSpPr txBox="1"/>
          <p:nvPr/>
        </p:nvSpPr>
        <p:spPr>
          <a:xfrm>
            <a:off x="4608576" y="4160520"/>
            <a:ext cx="3026664"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LIKE SUBSTANCE</a:t>
            </a:r>
          </a:p>
        </p:txBody>
      </p:sp>
      <p:sp>
        <p:nvSpPr>
          <p:cNvPr id="36881" name="TextBox 36880"/>
          <p:cNvSpPr txBox="1"/>
          <p:nvPr/>
        </p:nvSpPr>
        <p:spPr>
          <a:xfrm>
            <a:off x="4608576" y="4572000"/>
            <a:ext cx="2971800" cy="1371600"/>
          </a:xfrm>
          <a:prstGeom prst="rect">
            <a:avLst/>
          </a:prstGeom>
          <a:noFill/>
        </p:spPr>
        <p:txBody>
          <a:bodyPr wrap="square" lIns="0" tIns="0" rIns="0" bIns="0" anchor="t">
            <a:noAutofit/>
          </a:bodyPr>
          <a:lstStyle/>
          <a:p>
            <a:pPr algn="l">
              <a:spcBef>
                <a:spcPts val="0"/>
              </a:spcBef>
              <a:spcAft>
                <a:spcPts val="0"/>
              </a:spcAft>
            </a:pPr>
            <a:r>
              <a:rPr sz="1500" b="0" i="0">
                <a:solidFill>
                  <a:srgbClr val="1A1F2B"/>
                </a:solidFill>
                <a:latin typeface="Calibri"/>
              </a:rPr>
              <a:t>The Son resembles the Father yet could still be a lesser being, a view the Creed’s authors judged too weak.</a:t>
            </a:r>
          </a:p>
        </p:txBody>
      </p:sp>
      <p:sp>
        <p:nvSpPr>
          <p:cNvPr id="36882" name="Rounded Rectangle 36881"/>
          <p:cNvSpPr/>
          <p:nvPr/>
        </p:nvSpPr>
        <p:spPr>
          <a:xfrm>
            <a:off x="8065008" y="3931920"/>
            <a:ext cx="3483864" cy="210312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83" name="TextBox 36882"/>
          <p:cNvSpPr txBox="1"/>
          <p:nvPr/>
        </p:nvSpPr>
        <p:spPr>
          <a:xfrm>
            <a:off x="8321040" y="4160520"/>
            <a:ext cx="3026664"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WHY ONE LETTER MATTERED</a:t>
            </a:r>
          </a:p>
        </p:txBody>
      </p:sp>
      <p:sp>
        <p:nvSpPr>
          <p:cNvPr id="36884" name="TextBox 36883"/>
          <p:cNvSpPr txBox="1"/>
          <p:nvPr/>
        </p:nvSpPr>
        <p:spPr>
          <a:xfrm>
            <a:off x="8321040" y="4572000"/>
            <a:ext cx="2971800" cy="1371600"/>
          </a:xfrm>
          <a:prstGeom prst="rect">
            <a:avLst/>
          </a:prstGeom>
          <a:noFill/>
        </p:spPr>
        <p:txBody>
          <a:bodyPr wrap="square" lIns="0" tIns="0" rIns="0" bIns="0" anchor="t">
            <a:noAutofit/>
          </a:bodyPr>
          <a:lstStyle/>
          <a:p>
            <a:pPr algn="l">
              <a:spcBef>
                <a:spcPts val="0"/>
              </a:spcBef>
              <a:spcAft>
                <a:spcPts val="0"/>
              </a:spcAft>
            </a:pPr>
            <a:r>
              <a:rPr sz="1500" b="0" i="0">
                <a:solidFill>
                  <a:srgbClr val="1A1F2B"/>
                </a:solidFill>
                <a:latin typeface="Calibri"/>
              </a:rPr>
              <a:t>Only “of one substance” rules out a Son who is a created being. The word is not in Scripture, so it was disputed for decades.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bg>
      <p:bgPr>
        <a:solidFill>
          <a:srgbClr val="FAF8F3"/>
        </a:solidFill>
        <a:effectLst/>
      </p:bgPr>
    </p:bg>
    <p:spTree>
      <p:nvGrpSpPr>
        <p:cNvPr id="1" name=""/>
        <p:cNvGrpSpPr/>
        <p:nvPr/>
      </p:nvGrpSpPr>
      <p:grpSpPr>
        <a:xfrm>
          <a:off x="0" y="0"/>
          <a:ext cx="0" cy="0"/>
          <a:chOff x="0" y="0"/>
          <a:chExt cx="0" cy="0"/>
        </a:xfrm>
      </p:grpSpPr>
      <p:sp>
        <p:nvSpPr>
          <p:cNvPr id="36867" name="TextBox 36866"/>
          <p:cNvSpPr txBox="1"/>
          <p:nvPr/>
        </p:nvSpPr>
        <p:spPr>
          <a:xfrm>
            <a:off x="640080" y="411480"/>
            <a:ext cx="82296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THE KEY WORD</a:t>
            </a:r>
          </a:p>
        </p:txBody>
      </p:sp>
      <p:sp>
        <p:nvSpPr>
          <p:cNvPr id="36868" name="TextBox 36867"/>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lang="en-US" sz="1100" b="0" i="0">
                <a:solidFill>
                  <a:srgbClr val="6B7280"/>
                </a:solidFill>
                <a:latin typeface="Calibri"/>
              </a:rPr>
              <a:t>17</a:t>
            </a:r>
            <a:endParaRPr sz="1100" b="0" i="0">
              <a:solidFill>
                <a:srgbClr val="6B7280"/>
              </a:solidFill>
              <a:latin typeface="Calibri"/>
            </a:endParaRPr>
          </a:p>
        </p:txBody>
      </p:sp>
      <p:sp>
        <p:nvSpPr>
          <p:cNvPr id="36869" name="Rounded Rectangle 36868"/>
          <p:cNvSpPr/>
          <p:nvPr/>
        </p:nvSpPr>
        <p:spPr>
          <a:xfrm>
            <a:off x="640080" y="1828800"/>
            <a:ext cx="4023360" cy="4206240"/>
          </a:xfrm>
          <a:prstGeom prst="roundRect">
            <a:avLst>
              <a:gd name="adj" fmla="val 5000"/>
            </a:avLst>
          </a:prstGeom>
          <a:solidFill>
            <a:srgbClr val="14213D"/>
          </a:solidFill>
          <a:ln>
            <a:noFill/>
          </a:ln>
        </p:spPr>
        <p:txBody>
          <a:bodyPr rtlCol="0" anchor="ctr"/>
          <a:lstStyle/>
          <a:p>
            <a:pPr algn="ctr"/>
            <a:endParaRPr/>
          </a:p>
        </p:txBody>
      </p:sp>
      <p:sp>
        <p:nvSpPr>
          <p:cNvPr id="36870" name="TextBox 36869"/>
          <p:cNvSpPr txBox="1"/>
          <p:nvPr/>
        </p:nvSpPr>
        <p:spPr>
          <a:xfrm>
            <a:off x="960120" y="2148840"/>
            <a:ext cx="3383280" cy="274320"/>
          </a:xfrm>
          <a:prstGeom prst="rect">
            <a:avLst/>
          </a:prstGeom>
          <a:noFill/>
        </p:spPr>
        <p:txBody>
          <a:bodyPr wrap="square" lIns="0" tIns="0" rIns="0" bIns="0" anchor="t">
            <a:noAutofit/>
          </a:bodyPr>
          <a:lstStyle/>
          <a:p>
            <a:pPr algn="l">
              <a:spcBef>
                <a:spcPts val="0"/>
              </a:spcBef>
              <a:spcAft>
                <a:spcPts val="0"/>
              </a:spcAft>
            </a:pPr>
            <a:r>
              <a:rPr sz="1200" b="1" i="0">
                <a:solidFill>
                  <a:srgbClr val="D4A74F"/>
                </a:solidFill>
                <a:latin typeface="Calibri"/>
              </a:rPr>
              <a:t>THE SHORT ANSWER</a:t>
            </a:r>
          </a:p>
        </p:txBody>
      </p:sp>
      <p:sp>
        <p:nvSpPr>
          <p:cNvPr id="36871" name="TextBox 36870"/>
          <p:cNvSpPr txBox="1"/>
          <p:nvPr/>
        </p:nvSpPr>
        <p:spPr>
          <a:xfrm>
            <a:off x="960120" y="2560320"/>
            <a:ext cx="3383280" cy="731520"/>
          </a:xfrm>
          <a:prstGeom prst="rect">
            <a:avLst/>
          </a:prstGeom>
          <a:noFill/>
        </p:spPr>
        <p:txBody>
          <a:bodyPr wrap="square" lIns="0" tIns="0" rIns="0" bIns="0" anchor="t">
            <a:noAutofit/>
          </a:bodyPr>
          <a:lstStyle/>
          <a:p>
            <a:pPr algn="l">
              <a:spcBef>
                <a:spcPts val="0"/>
              </a:spcBef>
              <a:spcAft>
                <a:spcPts val="0"/>
              </a:spcAft>
            </a:pPr>
            <a:r>
              <a:rPr sz="3800" b="1" i="0">
                <a:solidFill>
                  <a:srgbClr val="FFFFFF"/>
                </a:solidFill>
                <a:latin typeface="Georgia"/>
              </a:rPr>
              <a:t>Arianism</a:t>
            </a:r>
          </a:p>
        </p:txBody>
      </p:sp>
      <p:sp>
        <p:nvSpPr>
          <p:cNvPr id="36872" name="TextBox 36871"/>
          <p:cNvSpPr txBox="1"/>
          <p:nvPr/>
        </p:nvSpPr>
        <p:spPr>
          <a:xfrm>
            <a:off x="960120" y="3474720"/>
            <a:ext cx="3383280" cy="2103120"/>
          </a:xfrm>
          <a:prstGeom prst="rect">
            <a:avLst/>
          </a:prstGeom>
          <a:noFill/>
        </p:spPr>
        <p:txBody>
          <a:bodyPr wrap="square" lIns="0" tIns="0" rIns="0" bIns="0" anchor="t">
            <a:noAutofit/>
          </a:bodyPr>
          <a:lstStyle/>
          <a:p>
            <a:pPr algn="l">
              <a:spcBef>
                <a:spcPts val="0"/>
              </a:spcBef>
              <a:spcAft>
                <a:spcPts val="0"/>
              </a:spcAft>
            </a:pPr>
            <a:r>
              <a:rPr sz="1700" b="0" i="0">
                <a:solidFill>
                  <a:srgbClr val="C9D1E3"/>
                </a:solidFill>
                <a:latin typeface="Calibri"/>
              </a:rPr>
              <a:t>The principal heresy which denied the true divinity of Jesus Christ, called after its author Arius.</a:t>
            </a:r>
          </a:p>
        </p:txBody>
      </p:sp>
      <p:sp>
        <p:nvSpPr>
          <p:cNvPr id="36873" name="TextBox 36872"/>
          <p:cNvSpPr txBox="1"/>
          <p:nvPr/>
        </p:nvSpPr>
        <p:spPr>
          <a:xfrm>
            <a:off x="5029200" y="1828800"/>
            <a:ext cx="6492240" cy="365760"/>
          </a:xfrm>
          <a:prstGeom prst="rect">
            <a:avLst/>
          </a:prstGeom>
          <a:noFill/>
        </p:spPr>
        <p:txBody>
          <a:bodyPr wrap="square" lIns="0" tIns="0" rIns="0" bIns="0" anchor="t">
            <a:noAutofit/>
          </a:bodyPr>
          <a:lstStyle/>
          <a:p>
            <a:pPr algn="l">
              <a:spcBef>
                <a:spcPts val="0"/>
              </a:spcBef>
              <a:spcAft>
                <a:spcPts val="0"/>
              </a:spcAft>
            </a:pPr>
            <a:r>
              <a:rPr sz="2000" b="1" i="0">
                <a:solidFill>
                  <a:srgbClr val="14213D"/>
                </a:solidFill>
                <a:latin typeface="Georgia"/>
              </a:rPr>
              <a:t>What Arianism maintains</a:t>
            </a:r>
          </a:p>
        </p:txBody>
      </p:sp>
      <p:sp>
        <p:nvSpPr>
          <p:cNvPr id="36874" name="Rounded Rectangle 36873"/>
          <p:cNvSpPr/>
          <p:nvPr/>
        </p:nvSpPr>
        <p:spPr>
          <a:xfrm>
            <a:off x="5029200" y="2377440"/>
            <a:ext cx="6519672" cy="118872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75" name="Oval 36874"/>
          <p:cNvSpPr/>
          <p:nvPr/>
        </p:nvSpPr>
        <p:spPr>
          <a:xfrm>
            <a:off x="5303520" y="2743200"/>
            <a:ext cx="457200" cy="457200"/>
          </a:xfrm>
          <a:prstGeom prst="ellipse">
            <a:avLst/>
          </a:prstGeom>
          <a:solidFill>
            <a:srgbClr val="14213D"/>
          </a:solidFill>
          <a:ln>
            <a:noFill/>
          </a:ln>
        </p:spPr>
        <p:txBody>
          <a:bodyPr rtlCol="0" anchor="ctr"/>
          <a:lstStyle/>
          <a:p>
            <a:pPr algn="ctr"/>
            <a:endParaRPr/>
          </a:p>
        </p:txBody>
      </p:sp>
      <p:sp>
        <p:nvSpPr>
          <p:cNvPr id="36876" name="TextBox 36875"/>
          <p:cNvSpPr txBox="1"/>
          <p:nvPr/>
        </p:nvSpPr>
        <p:spPr>
          <a:xfrm>
            <a:off x="5303520" y="2743200"/>
            <a:ext cx="457200" cy="457200"/>
          </a:xfrm>
          <a:prstGeom prst="rect">
            <a:avLst/>
          </a:prstGeom>
          <a:noFill/>
        </p:spPr>
        <p:txBody>
          <a:bodyPr wrap="square" lIns="0" tIns="0" rIns="0" bIns="0" anchor="ctr">
            <a:noAutofit/>
          </a:bodyPr>
          <a:lstStyle/>
          <a:p>
            <a:pPr algn="ctr">
              <a:spcBef>
                <a:spcPts val="0"/>
              </a:spcBef>
              <a:spcAft>
                <a:spcPts val="0"/>
              </a:spcAft>
            </a:pPr>
            <a:r>
              <a:rPr sz="1600" b="1" i="0">
                <a:solidFill>
                  <a:srgbClr val="FFFFFF"/>
                </a:solidFill>
                <a:latin typeface="Georgia"/>
              </a:rPr>
              <a:t>1</a:t>
            </a:r>
          </a:p>
        </p:txBody>
      </p:sp>
      <p:sp>
        <p:nvSpPr>
          <p:cNvPr id="36877" name="TextBox 36876"/>
          <p:cNvSpPr txBox="1"/>
          <p:nvPr/>
        </p:nvSpPr>
        <p:spPr>
          <a:xfrm>
            <a:off x="6035040" y="2377440"/>
            <a:ext cx="5303520" cy="1188720"/>
          </a:xfrm>
          <a:prstGeom prst="rect">
            <a:avLst/>
          </a:prstGeom>
          <a:noFill/>
        </p:spPr>
        <p:txBody>
          <a:bodyPr wrap="square" lIns="0" tIns="0" rIns="0" bIns="0" anchor="ctr">
            <a:noAutofit/>
          </a:bodyPr>
          <a:lstStyle/>
          <a:p>
            <a:pPr algn="l">
              <a:spcBef>
                <a:spcPts val="0"/>
              </a:spcBef>
              <a:spcAft>
                <a:spcPts val="0"/>
              </a:spcAft>
            </a:pPr>
            <a:r>
              <a:rPr sz="1600" b="0" i="0">
                <a:solidFill>
                  <a:srgbClr val="1A1F2B"/>
                </a:solidFill>
                <a:latin typeface="Calibri"/>
              </a:rPr>
              <a:t>Jesus was not eternal but was created by the Father from nothing as an instrument for the creation of the world.</a:t>
            </a:r>
          </a:p>
        </p:txBody>
      </p:sp>
      <p:sp>
        <p:nvSpPr>
          <p:cNvPr id="36878" name="Rounded Rectangle 36877"/>
          <p:cNvSpPr/>
          <p:nvPr/>
        </p:nvSpPr>
        <p:spPr>
          <a:xfrm>
            <a:off x="5029200" y="3703320"/>
            <a:ext cx="6519672" cy="91440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79" name="Oval 36878"/>
          <p:cNvSpPr/>
          <p:nvPr/>
        </p:nvSpPr>
        <p:spPr>
          <a:xfrm>
            <a:off x="5303520" y="3931920"/>
            <a:ext cx="457200" cy="457200"/>
          </a:xfrm>
          <a:prstGeom prst="ellipse">
            <a:avLst/>
          </a:prstGeom>
          <a:solidFill>
            <a:srgbClr val="14213D"/>
          </a:solidFill>
          <a:ln>
            <a:noFill/>
          </a:ln>
        </p:spPr>
        <p:txBody>
          <a:bodyPr rtlCol="0" anchor="ctr"/>
          <a:lstStyle/>
          <a:p>
            <a:pPr algn="ctr"/>
            <a:endParaRPr/>
          </a:p>
        </p:txBody>
      </p:sp>
      <p:sp>
        <p:nvSpPr>
          <p:cNvPr id="36880" name="TextBox 36879"/>
          <p:cNvSpPr txBox="1"/>
          <p:nvPr/>
        </p:nvSpPr>
        <p:spPr>
          <a:xfrm>
            <a:off x="5303520" y="3931920"/>
            <a:ext cx="457200" cy="457200"/>
          </a:xfrm>
          <a:prstGeom prst="rect">
            <a:avLst/>
          </a:prstGeom>
          <a:noFill/>
        </p:spPr>
        <p:txBody>
          <a:bodyPr wrap="square" lIns="0" tIns="0" rIns="0" bIns="0" anchor="ctr">
            <a:noAutofit/>
          </a:bodyPr>
          <a:lstStyle/>
          <a:p>
            <a:pPr algn="ctr">
              <a:spcBef>
                <a:spcPts val="0"/>
              </a:spcBef>
              <a:spcAft>
                <a:spcPts val="0"/>
              </a:spcAft>
            </a:pPr>
            <a:r>
              <a:rPr sz="1600" b="1" i="0">
                <a:solidFill>
                  <a:srgbClr val="FFFFFF"/>
                </a:solidFill>
                <a:latin typeface="Georgia"/>
              </a:rPr>
              <a:t>2</a:t>
            </a:r>
          </a:p>
        </p:txBody>
      </p:sp>
      <p:sp>
        <p:nvSpPr>
          <p:cNvPr id="36881" name="TextBox 36880"/>
          <p:cNvSpPr txBox="1"/>
          <p:nvPr/>
        </p:nvSpPr>
        <p:spPr>
          <a:xfrm>
            <a:off x="6035040" y="3703320"/>
            <a:ext cx="5303520" cy="914400"/>
          </a:xfrm>
          <a:prstGeom prst="rect">
            <a:avLst/>
          </a:prstGeom>
          <a:noFill/>
        </p:spPr>
        <p:txBody>
          <a:bodyPr wrap="square" lIns="0" tIns="0" rIns="0" bIns="0" anchor="ctr">
            <a:noAutofit/>
          </a:bodyPr>
          <a:lstStyle/>
          <a:p>
            <a:pPr algn="l">
              <a:spcBef>
                <a:spcPts val="0"/>
              </a:spcBef>
              <a:spcAft>
                <a:spcPts val="0"/>
              </a:spcAft>
            </a:pPr>
            <a:r>
              <a:rPr sz="1600" b="0" i="0">
                <a:solidFill>
                  <a:srgbClr val="1A1F2B"/>
                </a:solidFill>
                <a:latin typeface="Calibri"/>
              </a:rPr>
              <a:t>Therefore he was not God by nature, but a changeable creature.</a:t>
            </a:r>
          </a:p>
        </p:txBody>
      </p:sp>
      <p:sp>
        <p:nvSpPr>
          <p:cNvPr id="36882" name="Rounded Rectangle 36881"/>
          <p:cNvSpPr/>
          <p:nvPr/>
        </p:nvSpPr>
        <p:spPr>
          <a:xfrm>
            <a:off x="5029200" y="4754879"/>
            <a:ext cx="6519672" cy="118872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83" name="Oval 36882"/>
          <p:cNvSpPr/>
          <p:nvPr/>
        </p:nvSpPr>
        <p:spPr>
          <a:xfrm>
            <a:off x="5303520" y="5120640"/>
            <a:ext cx="457200" cy="457200"/>
          </a:xfrm>
          <a:prstGeom prst="ellipse">
            <a:avLst/>
          </a:prstGeom>
          <a:solidFill>
            <a:srgbClr val="14213D"/>
          </a:solidFill>
          <a:ln>
            <a:noFill/>
          </a:ln>
        </p:spPr>
        <p:txBody>
          <a:bodyPr rtlCol="0" anchor="ctr"/>
          <a:lstStyle/>
          <a:p>
            <a:pPr algn="ctr"/>
            <a:endParaRPr/>
          </a:p>
        </p:txBody>
      </p:sp>
      <p:sp>
        <p:nvSpPr>
          <p:cNvPr id="36884" name="TextBox 36883"/>
          <p:cNvSpPr txBox="1"/>
          <p:nvPr/>
        </p:nvSpPr>
        <p:spPr>
          <a:xfrm>
            <a:off x="5303520" y="5120640"/>
            <a:ext cx="457200" cy="457200"/>
          </a:xfrm>
          <a:prstGeom prst="rect">
            <a:avLst/>
          </a:prstGeom>
          <a:noFill/>
        </p:spPr>
        <p:txBody>
          <a:bodyPr wrap="square" lIns="0" tIns="0" rIns="0" bIns="0" anchor="ctr">
            <a:noAutofit/>
          </a:bodyPr>
          <a:lstStyle/>
          <a:p>
            <a:pPr algn="ctr">
              <a:spcBef>
                <a:spcPts val="0"/>
              </a:spcBef>
              <a:spcAft>
                <a:spcPts val="0"/>
              </a:spcAft>
            </a:pPr>
            <a:r>
              <a:rPr sz="1600" b="1" i="0">
                <a:solidFill>
                  <a:srgbClr val="FFFFFF"/>
                </a:solidFill>
                <a:latin typeface="Georgia"/>
              </a:rPr>
              <a:t>3</a:t>
            </a:r>
          </a:p>
        </p:txBody>
      </p:sp>
      <p:sp>
        <p:nvSpPr>
          <p:cNvPr id="36885" name="TextBox 36884"/>
          <p:cNvSpPr txBox="1"/>
          <p:nvPr/>
        </p:nvSpPr>
        <p:spPr>
          <a:xfrm>
            <a:off x="6035040" y="4754879"/>
            <a:ext cx="5303520" cy="1188720"/>
          </a:xfrm>
          <a:prstGeom prst="rect">
            <a:avLst/>
          </a:prstGeom>
          <a:noFill/>
        </p:spPr>
        <p:txBody>
          <a:bodyPr wrap="square" lIns="0" tIns="0" rIns="0" bIns="0" anchor="ctr">
            <a:noAutofit/>
          </a:bodyPr>
          <a:lstStyle/>
          <a:p>
            <a:pPr algn="l">
              <a:spcBef>
                <a:spcPts val="0"/>
              </a:spcBef>
              <a:spcAft>
                <a:spcPts val="0"/>
              </a:spcAft>
            </a:pPr>
            <a:r>
              <a:rPr sz="1600" b="0" i="0">
                <a:solidFill>
                  <a:srgbClr val="1A1F2B"/>
                </a:solidFill>
                <a:latin typeface="Calibri"/>
              </a:rPr>
              <a:t>His dignity as the Son of God was bestowed on him by the Father on account of his foreseen, abiding righteousness.</a:t>
            </a:r>
          </a:p>
        </p:txBody>
      </p:sp>
      <p:sp>
        <p:nvSpPr>
          <p:cNvPr id="36866" name="Rectangle 2"/>
          <p:cNvSpPr>
            <a:spLocks noGrp="1" noChangeArrowheads="1"/>
          </p:cNvSpPr>
          <p:nvPr>
            <p:ph type="title"/>
          </p:nvPr>
        </p:nvSpPr>
        <p:spPr>
          <a:xfrm>
            <a:off x="640080" y="749808"/>
            <a:ext cx="10908792" cy="731520"/>
          </a:xfrm>
        </p:spPr>
        <p:txBody>
          <a:bodyPr wrap="square" lIns="0" tIns="0" rIns="0" bIns="0" anchor="t">
            <a:noAutofit/>
          </a:bodyPr>
          <a:lstStyle/>
          <a:p>
            <a:pPr algn="l" eaLnBrk="1" hangingPunct="1">
              <a:lnSpc>
                <a:spcPct val="100000"/>
              </a:lnSpc>
              <a:spcBef>
                <a:spcPts val="0"/>
              </a:spcBef>
              <a:spcAft>
                <a:spcPts val="0"/>
              </a:spcAft>
              <a:defRPr/>
            </a:pPr>
            <a:r>
              <a:rPr sz="3200" b="1" i="0">
                <a:solidFill>
                  <a:srgbClr val="14213D"/>
                </a:solidFill>
                <a:latin typeface="Georgia"/>
              </a:rPr>
              <a:t>Why was one word so important?</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bg>
      <p:bgPr>
        <a:solidFill>
          <a:srgbClr val="14213D"/>
        </a:solidFill>
        <a:effectLst/>
      </p:bgPr>
    </p:bg>
    <p:spTree>
      <p:nvGrpSpPr>
        <p:cNvPr id="1" name=""/>
        <p:cNvGrpSpPr/>
        <p:nvPr/>
      </p:nvGrpSpPr>
      <p:grpSpPr>
        <a:xfrm>
          <a:off x="0" y="0"/>
          <a:ext cx="0" cy="0"/>
          <a:chOff x="0" y="0"/>
          <a:chExt cx="0" cy="0"/>
        </a:xfrm>
      </p:grpSpPr>
      <p:sp>
        <p:nvSpPr>
          <p:cNvPr id="66565" name="Oval 66564"/>
          <p:cNvSpPr/>
          <p:nvPr/>
        </p:nvSpPr>
        <p:spPr>
          <a:xfrm>
            <a:off x="8595360" y="3291840"/>
            <a:ext cx="5120640" cy="5120640"/>
          </a:xfrm>
          <a:prstGeom prst="ellipse">
            <a:avLst/>
          </a:prstGeom>
          <a:noFill/>
          <a:ln w="15875">
            <a:solidFill>
              <a:srgbClr val="2C3E66"/>
            </a:solidFill>
          </a:ln>
        </p:spPr>
        <p:txBody>
          <a:bodyPr rtlCol="0" anchor="ctr"/>
          <a:lstStyle/>
          <a:p>
            <a:pPr algn="ctr"/>
            <a:endParaRPr/>
          </a:p>
        </p:txBody>
      </p:sp>
      <p:sp>
        <p:nvSpPr>
          <p:cNvPr id="66566" name="Oval 66565"/>
          <p:cNvSpPr/>
          <p:nvPr/>
        </p:nvSpPr>
        <p:spPr>
          <a:xfrm>
            <a:off x="9692640" y="4389120"/>
            <a:ext cx="2926080" cy="2926080"/>
          </a:xfrm>
          <a:prstGeom prst="ellipse">
            <a:avLst/>
          </a:prstGeom>
          <a:noFill/>
          <a:ln w="12700">
            <a:solidFill>
              <a:srgbClr val="D4A74F"/>
            </a:solidFill>
          </a:ln>
        </p:spPr>
        <p:txBody>
          <a:bodyPr rtlCol="0" anchor="ctr"/>
          <a:lstStyle/>
          <a:p>
            <a:pPr algn="ctr"/>
            <a:endParaRPr/>
          </a:p>
        </p:txBody>
      </p:sp>
      <p:sp>
        <p:nvSpPr>
          <p:cNvPr id="66567" name="TextBox 66566"/>
          <p:cNvSpPr txBox="1"/>
          <p:nvPr/>
        </p:nvSpPr>
        <p:spPr>
          <a:xfrm>
            <a:off x="822960" y="2560320"/>
            <a:ext cx="9692640" cy="2377440"/>
          </a:xfrm>
          <a:prstGeom prst="rect">
            <a:avLst/>
          </a:prstGeom>
          <a:noFill/>
        </p:spPr>
        <p:txBody>
          <a:bodyPr wrap="square" lIns="0" tIns="0" rIns="0" bIns="0" anchor="t">
            <a:noAutofit/>
          </a:bodyPr>
          <a:lstStyle/>
          <a:p>
            <a:pPr algn="l">
              <a:lnSpc>
                <a:spcPct val="105000"/>
              </a:lnSpc>
              <a:spcBef>
                <a:spcPts val="0"/>
              </a:spcBef>
              <a:spcAft>
                <a:spcPts val="0"/>
              </a:spcAft>
            </a:pPr>
            <a:r>
              <a:rPr sz="5000" b="1" i="0">
                <a:solidFill>
                  <a:srgbClr val="FFFFFF"/>
                </a:solidFill>
                <a:latin typeface="Georgia"/>
              </a:rPr>
              <a:t>To Arius, </a:t>
            </a:r>
            <a:r>
              <a:rPr sz="5000" b="1" i="0">
                <a:solidFill>
                  <a:srgbClr val="D4A74F"/>
                </a:solidFill>
                <a:latin typeface="Georgia"/>
              </a:rPr>
              <a:t>there was a time when Jesus was not.</a:t>
            </a:r>
          </a:p>
        </p:txBody>
      </p:sp>
      <p:sp>
        <p:nvSpPr>
          <p:cNvPr id="66568" name="TextBox 66567"/>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lang="en-US" sz="1100" b="0" i="0">
                <a:solidFill>
                  <a:srgbClr val="C9D1E3"/>
                </a:solidFill>
                <a:latin typeface="Calibri"/>
              </a:rPr>
              <a:t>18</a:t>
            </a:r>
            <a:endParaRPr sz="1100" b="0" i="0">
              <a:solidFill>
                <a:srgbClr val="C9D1E3"/>
              </a:solidFill>
              <a:latin typeface="Calibri"/>
            </a:endParaRPr>
          </a:p>
        </p:txBody>
      </p:sp>
      <p:sp>
        <p:nvSpPr>
          <p:cNvPr id="66564" name="Rectangle 4"/>
          <p:cNvSpPr>
            <a:spLocks noGrp="1" noChangeArrowheads="1"/>
          </p:cNvSpPr>
          <p:nvPr>
            <p:ph type="ctrTitle"/>
          </p:nvPr>
        </p:nvSpPr>
        <p:spPr>
          <a:xfrm>
            <a:off x="822960" y="1828800"/>
            <a:ext cx="8229600" cy="457200"/>
          </a:xfrm>
        </p:spPr>
        <p:txBody>
          <a:bodyPr wrap="square" lIns="0" tIns="0" rIns="0" bIns="0" anchor="t">
            <a:noAutofit/>
          </a:bodyPr>
          <a:lstStyle/>
          <a:p>
            <a:pPr algn="l" eaLnBrk="1" hangingPunct="1">
              <a:lnSpc>
                <a:spcPct val="100000"/>
              </a:lnSpc>
              <a:spcBef>
                <a:spcPts val="0"/>
              </a:spcBef>
              <a:spcAft>
                <a:spcPts val="0"/>
              </a:spcAft>
              <a:defRPr/>
            </a:pPr>
            <a:r>
              <a:rPr sz="2000" b="1" i="0">
                <a:solidFill>
                  <a:srgbClr val="D4A74F"/>
                </a:solidFill>
                <a:latin typeface="Calibri"/>
              </a:rPr>
              <a:t>The Shorthand Term</a:t>
            </a: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40080" y="749808"/>
            <a:ext cx="10908792" cy="566928"/>
          </a:xfrm>
        </p:spPr>
        <p:txBody>
          <a:bodyPr wrap="square" lIns="0" tIns="0" rIns="0" bIns="0" anchor="t">
            <a:noAutofit/>
          </a:bodyPr>
          <a:lstStyle/>
          <a:p>
            <a:pPr algn="l" eaLnBrk="1" hangingPunct="1">
              <a:lnSpc>
                <a:spcPct val="100000"/>
              </a:lnSpc>
              <a:spcBef>
                <a:spcPts val="0"/>
              </a:spcBef>
              <a:spcAft>
                <a:spcPts val="0"/>
              </a:spcAft>
              <a:defRPr/>
            </a:pPr>
            <a:r>
              <a:rPr sz="3200" b="1" i="0">
                <a:solidFill>
                  <a:srgbClr val="14213D"/>
                </a:solidFill>
                <a:latin typeface="Georgia"/>
              </a:rPr>
              <a:t>How the Creed answers Arius</a:t>
            </a:r>
          </a:p>
        </p:txBody>
      </p:sp>
      <p:sp>
        <p:nvSpPr>
          <p:cNvPr id="36867" name="TextBox 36866"/>
          <p:cNvSpPr txBox="1"/>
          <p:nvPr/>
        </p:nvSpPr>
        <p:spPr>
          <a:xfrm>
            <a:off x="640080" y="411480"/>
            <a:ext cx="82296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THE KEY WORD</a:t>
            </a:r>
          </a:p>
        </p:txBody>
      </p:sp>
      <p:sp>
        <p:nvSpPr>
          <p:cNvPr id="36868" name="TextBox 36867"/>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sz="1100" b="0" i="0">
                <a:solidFill>
                  <a:srgbClr val="6B7280"/>
                </a:solidFill>
                <a:latin typeface="Calibri"/>
              </a:rPr>
              <a:t>19</a:t>
            </a:r>
          </a:p>
        </p:txBody>
      </p:sp>
      <p:sp>
        <p:nvSpPr>
          <p:cNvPr id="36869" name="TextBox 36868"/>
          <p:cNvSpPr txBox="1"/>
          <p:nvPr/>
        </p:nvSpPr>
        <p:spPr>
          <a:xfrm>
            <a:off x="640080" y="1691640"/>
            <a:ext cx="45720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THE ARIAN CLAIM</a:t>
            </a:r>
          </a:p>
        </p:txBody>
      </p:sp>
      <p:sp>
        <p:nvSpPr>
          <p:cNvPr id="36870" name="TextBox 36869"/>
          <p:cNvSpPr txBox="1"/>
          <p:nvPr/>
        </p:nvSpPr>
        <p:spPr>
          <a:xfrm>
            <a:off x="6400800" y="1691640"/>
            <a:ext cx="45720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THE CREED’S WORDING</a:t>
            </a:r>
          </a:p>
        </p:txBody>
      </p:sp>
      <p:sp>
        <p:nvSpPr>
          <p:cNvPr id="36871" name="Rounded Rectangle 36870"/>
          <p:cNvSpPr/>
          <p:nvPr/>
        </p:nvSpPr>
        <p:spPr>
          <a:xfrm>
            <a:off x="640080" y="2057400"/>
            <a:ext cx="4937760" cy="68580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72" name="TextBox 36871"/>
          <p:cNvSpPr txBox="1"/>
          <p:nvPr/>
        </p:nvSpPr>
        <p:spPr>
          <a:xfrm>
            <a:off x="914400" y="2057400"/>
            <a:ext cx="4480560" cy="685800"/>
          </a:xfrm>
          <a:prstGeom prst="rect">
            <a:avLst/>
          </a:prstGeom>
          <a:noFill/>
        </p:spPr>
        <p:txBody>
          <a:bodyPr wrap="square" lIns="0" tIns="0" rIns="0" bIns="0" anchor="ctr">
            <a:noAutofit/>
          </a:bodyPr>
          <a:lstStyle/>
          <a:p>
            <a:pPr algn="l">
              <a:spcBef>
                <a:spcPts val="0"/>
              </a:spcBef>
              <a:spcAft>
                <a:spcPts val="0"/>
              </a:spcAft>
            </a:pPr>
            <a:r>
              <a:rPr sz="1500" b="0" i="0">
                <a:solidFill>
                  <a:srgbClr val="1A1F2B"/>
                </a:solidFill>
                <a:latin typeface="Calibri"/>
              </a:rPr>
              <a:t>“There was a time when he was not.”</a:t>
            </a:r>
          </a:p>
        </p:txBody>
      </p:sp>
      <p:sp>
        <p:nvSpPr>
          <p:cNvPr id="36873" name="Oval 36872"/>
          <p:cNvSpPr/>
          <p:nvPr/>
        </p:nvSpPr>
        <p:spPr>
          <a:xfrm>
            <a:off x="5760720" y="2167128"/>
            <a:ext cx="457200" cy="457200"/>
          </a:xfrm>
          <a:prstGeom prst="ellipse">
            <a:avLst/>
          </a:prstGeom>
          <a:solidFill>
            <a:srgbClr val="D4A74F"/>
          </a:solidFill>
          <a:ln>
            <a:noFill/>
          </a:ln>
        </p:spPr>
        <p:txBody>
          <a:bodyPr rtlCol="0" anchor="ctr"/>
          <a:lstStyle/>
          <a:p>
            <a:pPr algn="ctr"/>
            <a:endParaRPr/>
          </a:p>
        </p:txBody>
      </p:sp>
      <p:sp>
        <p:nvSpPr>
          <p:cNvPr id="36874" name="TextBox 36873"/>
          <p:cNvSpPr txBox="1"/>
          <p:nvPr/>
        </p:nvSpPr>
        <p:spPr>
          <a:xfrm>
            <a:off x="5760720" y="2167128"/>
            <a:ext cx="457200" cy="457200"/>
          </a:xfrm>
          <a:prstGeom prst="rect">
            <a:avLst/>
          </a:prstGeom>
          <a:noFill/>
        </p:spPr>
        <p:txBody>
          <a:bodyPr wrap="square" lIns="0" tIns="0" rIns="0" bIns="0" anchor="ctr">
            <a:noAutofit/>
          </a:bodyPr>
          <a:lstStyle/>
          <a:p>
            <a:pPr algn="ctr">
              <a:spcBef>
                <a:spcPts val="0"/>
              </a:spcBef>
              <a:spcAft>
                <a:spcPts val="0"/>
              </a:spcAft>
            </a:pPr>
            <a:r>
              <a:rPr sz="1600" b="1" i="0">
                <a:solidFill>
                  <a:srgbClr val="FFFFFF"/>
                </a:solidFill>
                <a:latin typeface="Georgia"/>
              </a:rPr>
              <a:t>→</a:t>
            </a:r>
          </a:p>
        </p:txBody>
      </p:sp>
      <p:sp>
        <p:nvSpPr>
          <p:cNvPr id="36875" name="Rounded Rectangle 36874"/>
          <p:cNvSpPr/>
          <p:nvPr/>
        </p:nvSpPr>
        <p:spPr>
          <a:xfrm>
            <a:off x="6400800" y="2057400"/>
            <a:ext cx="5148072" cy="685800"/>
          </a:xfrm>
          <a:prstGeom prst="roundRect">
            <a:avLst>
              <a:gd name="adj" fmla="val 5000"/>
            </a:avLst>
          </a:prstGeom>
          <a:solidFill>
            <a:srgbClr val="14213D"/>
          </a:solidFill>
          <a:ln>
            <a:noFill/>
          </a:ln>
        </p:spPr>
        <p:txBody>
          <a:bodyPr rtlCol="0" anchor="ctr"/>
          <a:lstStyle/>
          <a:p>
            <a:pPr algn="ctr"/>
            <a:endParaRPr/>
          </a:p>
        </p:txBody>
      </p:sp>
      <p:sp>
        <p:nvSpPr>
          <p:cNvPr id="36876" name="TextBox 36875"/>
          <p:cNvSpPr txBox="1"/>
          <p:nvPr/>
        </p:nvSpPr>
        <p:spPr>
          <a:xfrm>
            <a:off x="6629400" y="2057400"/>
            <a:ext cx="4754880" cy="685800"/>
          </a:xfrm>
          <a:prstGeom prst="rect">
            <a:avLst/>
          </a:prstGeom>
          <a:noFill/>
        </p:spPr>
        <p:txBody>
          <a:bodyPr wrap="square" lIns="0" tIns="0" rIns="0" bIns="0" anchor="ctr">
            <a:noAutofit/>
          </a:bodyPr>
          <a:lstStyle/>
          <a:p>
            <a:pPr algn="l">
              <a:spcBef>
                <a:spcPts val="0"/>
              </a:spcBef>
              <a:spcAft>
                <a:spcPts val="0"/>
              </a:spcAft>
            </a:pPr>
            <a:r>
              <a:rPr sz="1500" b="0" i="1">
                <a:solidFill>
                  <a:srgbClr val="FFFFFF"/>
                </a:solidFill>
                <a:latin typeface="Georgia"/>
              </a:rPr>
              <a:t>eternally begotten of the Father</a:t>
            </a:r>
          </a:p>
        </p:txBody>
      </p:sp>
      <p:sp>
        <p:nvSpPr>
          <p:cNvPr id="36877" name="Rounded Rectangle 36876"/>
          <p:cNvSpPr/>
          <p:nvPr/>
        </p:nvSpPr>
        <p:spPr>
          <a:xfrm>
            <a:off x="640080" y="2852928"/>
            <a:ext cx="4937760" cy="68580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78" name="TextBox 36877"/>
          <p:cNvSpPr txBox="1"/>
          <p:nvPr/>
        </p:nvSpPr>
        <p:spPr>
          <a:xfrm>
            <a:off x="914400" y="2852928"/>
            <a:ext cx="4480560" cy="685800"/>
          </a:xfrm>
          <a:prstGeom prst="rect">
            <a:avLst/>
          </a:prstGeom>
          <a:noFill/>
        </p:spPr>
        <p:txBody>
          <a:bodyPr wrap="square" lIns="0" tIns="0" rIns="0" bIns="0" anchor="ctr">
            <a:noAutofit/>
          </a:bodyPr>
          <a:lstStyle/>
          <a:p>
            <a:pPr algn="l">
              <a:spcBef>
                <a:spcPts val="0"/>
              </a:spcBef>
              <a:spcAft>
                <a:spcPts val="0"/>
              </a:spcAft>
            </a:pPr>
            <a:r>
              <a:rPr sz="1500" b="0" i="0">
                <a:solidFill>
                  <a:srgbClr val="1A1F2B"/>
                </a:solidFill>
                <a:latin typeface="Calibri"/>
              </a:rPr>
              <a:t>“He was created from nothing.”</a:t>
            </a:r>
          </a:p>
        </p:txBody>
      </p:sp>
      <p:sp>
        <p:nvSpPr>
          <p:cNvPr id="36879" name="Oval 36878"/>
          <p:cNvSpPr/>
          <p:nvPr/>
        </p:nvSpPr>
        <p:spPr>
          <a:xfrm>
            <a:off x="5760720" y="2962656"/>
            <a:ext cx="457200" cy="457200"/>
          </a:xfrm>
          <a:prstGeom prst="ellipse">
            <a:avLst/>
          </a:prstGeom>
          <a:solidFill>
            <a:srgbClr val="D4A74F"/>
          </a:solidFill>
          <a:ln>
            <a:noFill/>
          </a:ln>
        </p:spPr>
        <p:txBody>
          <a:bodyPr rtlCol="0" anchor="ctr"/>
          <a:lstStyle/>
          <a:p>
            <a:pPr algn="ctr"/>
            <a:endParaRPr/>
          </a:p>
        </p:txBody>
      </p:sp>
      <p:sp>
        <p:nvSpPr>
          <p:cNvPr id="36880" name="TextBox 36879"/>
          <p:cNvSpPr txBox="1"/>
          <p:nvPr/>
        </p:nvSpPr>
        <p:spPr>
          <a:xfrm>
            <a:off x="5760720" y="2962656"/>
            <a:ext cx="457200" cy="457200"/>
          </a:xfrm>
          <a:prstGeom prst="rect">
            <a:avLst/>
          </a:prstGeom>
          <a:noFill/>
        </p:spPr>
        <p:txBody>
          <a:bodyPr wrap="square" lIns="0" tIns="0" rIns="0" bIns="0" anchor="ctr">
            <a:noAutofit/>
          </a:bodyPr>
          <a:lstStyle/>
          <a:p>
            <a:pPr algn="ctr">
              <a:spcBef>
                <a:spcPts val="0"/>
              </a:spcBef>
              <a:spcAft>
                <a:spcPts val="0"/>
              </a:spcAft>
            </a:pPr>
            <a:r>
              <a:rPr sz="1600" b="1" i="0">
                <a:solidFill>
                  <a:srgbClr val="FFFFFF"/>
                </a:solidFill>
                <a:latin typeface="Georgia"/>
              </a:rPr>
              <a:t>→</a:t>
            </a:r>
          </a:p>
        </p:txBody>
      </p:sp>
      <p:sp>
        <p:nvSpPr>
          <p:cNvPr id="36881" name="Rounded Rectangle 36880"/>
          <p:cNvSpPr/>
          <p:nvPr/>
        </p:nvSpPr>
        <p:spPr>
          <a:xfrm>
            <a:off x="6400800" y="2852928"/>
            <a:ext cx="5148072" cy="685800"/>
          </a:xfrm>
          <a:prstGeom prst="roundRect">
            <a:avLst>
              <a:gd name="adj" fmla="val 5000"/>
            </a:avLst>
          </a:prstGeom>
          <a:solidFill>
            <a:srgbClr val="14213D"/>
          </a:solidFill>
          <a:ln>
            <a:noFill/>
          </a:ln>
        </p:spPr>
        <p:txBody>
          <a:bodyPr rtlCol="0" anchor="ctr"/>
          <a:lstStyle/>
          <a:p>
            <a:pPr algn="ctr"/>
            <a:endParaRPr/>
          </a:p>
        </p:txBody>
      </p:sp>
      <p:sp>
        <p:nvSpPr>
          <p:cNvPr id="36882" name="TextBox 36881"/>
          <p:cNvSpPr txBox="1"/>
          <p:nvPr/>
        </p:nvSpPr>
        <p:spPr>
          <a:xfrm>
            <a:off x="6629400" y="2852928"/>
            <a:ext cx="4754880" cy="685800"/>
          </a:xfrm>
          <a:prstGeom prst="rect">
            <a:avLst/>
          </a:prstGeom>
          <a:noFill/>
        </p:spPr>
        <p:txBody>
          <a:bodyPr wrap="square" lIns="0" tIns="0" rIns="0" bIns="0" anchor="ctr">
            <a:noAutofit/>
          </a:bodyPr>
          <a:lstStyle/>
          <a:p>
            <a:pPr algn="l">
              <a:spcBef>
                <a:spcPts val="0"/>
              </a:spcBef>
              <a:spcAft>
                <a:spcPts val="0"/>
              </a:spcAft>
            </a:pPr>
            <a:r>
              <a:rPr sz="1500" b="0" i="1">
                <a:solidFill>
                  <a:srgbClr val="FFFFFF"/>
                </a:solidFill>
                <a:latin typeface="Georgia"/>
              </a:rPr>
              <a:t>begotten, not made</a:t>
            </a:r>
          </a:p>
        </p:txBody>
      </p:sp>
      <p:sp>
        <p:nvSpPr>
          <p:cNvPr id="36883" name="Rounded Rectangle 36882"/>
          <p:cNvSpPr/>
          <p:nvPr/>
        </p:nvSpPr>
        <p:spPr>
          <a:xfrm>
            <a:off x="640080" y="3648456"/>
            <a:ext cx="4937760" cy="68580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84" name="TextBox 36883"/>
          <p:cNvSpPr txBox="1"/>
          <p:nvPr/>
        </p:nvSpPr>
        <p:spPr>
          <a:xfrm>
            <a:off x="914400" y="3648456"/>
            <a:ext cx="4480560" cy="685800"/>
          </a:xfrm>
          <a:prstGeom prst="rect">
            <a:avLst/>
          </a:prstGeom>
          <a:noFill/>
        </p:spPr>
        <p:txBody>
          <a:bodyPr wrap="square" lIns="0" tIns="0" rIns="0" bIns="0" anchor="ctr">
            <a:noAutofit/>
          </a:bodyPr>
          <a:lstStyle/>
          <a:p>
            <a:pPr algn="l">
              <a:spcBef>
                <a:spcPts val="0"/>
              </a:spcBef>
              <a:spcAft>
                <a:spcPts val="0"/>
              </a:spcAft>
            </a:pPr>
            <a:r>
              <a:rPr sz="1500" b="0" i="0">
                <a:solidFill>
                  <a:srgbClr val="1A1F2B"/>
                </a:solidFill>
                <a:latin typeface="Calibri"/>
              </a:rPr>
              <a:t>“He is a changeable creature, not God by nature.”</a:t>
            </a:r>
          </a:p>
        </p:txBody>
      </p:sp>
      <p:sp>
        <p:nvSpPr>
          <p:cNvPr id="36885" name="Oval 36884"/>
          <p:cNvSpPr/>
          <p:nvPr/>
        </p:nvSpPr>
        <p:spPr>
          <a:xfrm>
            <a:off x="5760720" y="3758184"/>
            <a:ext cx="457200" cy="457200"/>
          </a:xfrm>
          <a:prstGeom prst="ellipse">
            <a:avLst/>
          </a:prstGeom>
          <a:solidFill>
            <a:srgbClr val="D4A74F"/>
          </a:solidFill>
          <a:ln>
            <a:noFill/>
          </a:ln>
        </p:spPr>
        <p:txBody>
          <a:bodyPr rtlCol="0" anchor="ctr"/>
          <a:lstStyle/>
          <a:p>
            <a:pPr algn="ctr"/>
            <a:endParaRPr/>
          </a:p>
        </p:txBody>
      </p:sp>
      <p:sp>
        <p:nvSpPr>
          <p:cNvPr id="36886" name="TextBox 36885"/>
          <p:cNvSpPr txBox="1"/>
          <p:nvPr/>
        </p:nvSpPr>
        <p:spPr>
          <a:xfrm>
            <a:off x="5760720" y="3758184"/>
            <a:ext cx="457200" cy="457200"/>
          </a:xfrm>
          <a:prstGeom prst="rect">
            <a:avLst/>
          </a:prstGeom>
          <a:noFill/>
        </p:spPr>
        <p:txBody>
          <a:bodyPr wrap="square" lIns="0" tIns="0" rIns="0" bIns="0" anchor="ctr">
            <a:noAutofit/>
          </a:bodyPr>
          <a:lstStyle/>
          <a:p>
            <a:pPr algn="ctr">
              <a:spcBef>
                <a:spcPts val="0"/>
              </a:spcBef>
              <a:spcAft>
                <a:spcPts val="0"/>
              </a:spcAft>
            </a:pPr>
            <a:r>
              <a:rPr sz="1600" b="1" i="0">
                <a:solidFill>
                  <a:srgbClr val="FFFFFF"/>
                </a:solidFill>
                <a:latin typeface="Georgia"/>
              </a:rPr>
              <a:t>→</a:t>
            </a:r>
          </a:p>
        </p:txBody>
      </p:sp>
      <p:sp>
        <p:nvSpPr>
          <p:cNvPr id="36887" name="Rounded Rectangle 36886"/>
          <p:cNvSpPr/>
          <p:nvPr/>
        </p:nvSpPr>
        <p:spPr>
          <a:xfrm>
            <a:off x="6400800" y="3648456"/>
            <a:ext cx="5148072" cy="685800"/>
          </a:xfrm>
          <a:prstGeom prst="roundRect">
            <a:avLst>
              <a:gd name="adj" fmla="val 5000"/>
            </a:avLst>
          </a:prstGeom>
          <a:solidFill>
            <a:srgbClr val="14213D"/>
          </a:solidFill>
          <a:ln>
            <a:noFill/>
          </a:ln>
        </p:spPr>
        <p:txBody>
          <a:bodyPr rtlCol="0" anchor="ctr"/>
          <a:lstStyle/>
          <a:p>
            <a:pPr algn="ctr"/>
            <a:endParaRPr/>
          </a:p>
        </p:txBody>
      </p:sp>
      <p:sp>
        <p:nvSpPr>
          <p:cNvPr id="36888" name="TextBox 36887"/>
          <p:cNvSpPr txBox="1"/>
          <p:nvPr/>
        </p:nvSpPr>
        <p:spPr>
          <a:xfrm>
            <a:off x="6629400" y="3648456"/>
            <a:ext cx="4754880" cy="685800"/>
          </a:xfrm>
          <a:prstGeom prst="rect">
            <a:avLst/>
          </a:prstGeom>
          <a:noFill/>
        </p:spPr>
        <p:txBody>
          <a:bodyPr wrap="square" lIns="0" tIns="0" rIns="0" bIns="0" anchor="ctr">
            <a:noAutofit/>
          </a:bodyPr>
          <a:lstStyle/>
          <a:p>
            <a:pPr algn="l">
              <a:spcBef>
                <a:spcPts val="0"/>
              </a:spcBef>
              <a:spcAft>
                <a:spcPts val="0"/>
              </a:spcAft>
            </a:pPr>
            <a:r>
              <a:rPr sz="1500" b="0" i="1">
                <a:solidFill>
                  <a:srgbClr val="FFFFFF"/>
                </a:solidFill>
                <a:latin typeface="Georgia"/>
              </a:rPr>
              <a:t>God from God, Light from Light, true God from true God</a:t>
            </a:r>
          </a:p>
        </p:txBody>
      </p:sp>
      <p:sp>
        <p:nvSpPr>
          <p:cNvPr id="36889" name="Rounded Rectangle 36888"/>
          <p:cNvSpPr/>
          <p:nvPr/>
        </p:nvSpPr>
        <p:spPr>
          <a:xfrm>
            <a:off x="640080" y="4443983"/>
            <a:ext cx="4937760" cy="68580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90" name="TextBox 36889"/>
          <p:cNvSpPr txBox="1"/>
          <p:nvPr/>
        </p:nvSpPr>
        <p:spPr>
          <a:xfrm>
            <a:off x="914400" y="4443983"/>
            <a:ext cx="4480560" cy="685800"/>
          </a:xfrm>
          <a:prstGeom prst="rect">
            <a:avLst/>
          </a:prstGeom>
          <a:noFill/>
        </p:spPr>
        <p:txBody>
          <a:bodyPr wrap="square" lIns="0" tIns="0" rIns="0" bIns="0" anchor="ctr">
            <a:noAutofit/>
          </a:bodyPr>
          <a:lstStyle/>
          <a:p>
            <a:pPr algn="l">
              <a:spcBef>
                <a:spcPts val="0"/>
              </a:spcBef>
              <a:spcAft>
                <a:spcPts val="0"/>
              </a:spcAft>
            </a:pPr>
            <a:r>
              <a:rPr sz="1500" b="0" i="0">
                <a:solidFill>
                  <a:srgbClr val="1A1F2B"/>
                </a:solidFill>
                <a:latin typeface="Calibri"/>
              </a:rPr>
              <a:t>“He is Son by favor, not by nature.”</a:t>
            </a:r>
          </a:p>
        </p:txBody>
      </p:sp>
      <p:sp>
        <p:nvSpPr>
          <p:cNvPr id="36891" name="Oval 36890"/>
          <p:cNvSpPr/>
          <p:nvPr/>
        </p:nvSpPr>
        <p:spPr>
          <a:xfrm>
            <a:off x="5760720" y="4553712"/>
            <a:ext cx="457200" cy="457200"/>
          </a:xfrm>
          <a:prstGeom prst="ellipse">
            <a:avLst/>
          </a:prstGeom>
          <a:solidFill>
            <a:srgbClr val="D4A74F"/>
          </a:solidFill>
          <a:ln>
            <a:noFill/>
          </a:ln>
        </p:spPr>
        <p:txBody>
          <a:bodyPr rtlCol="0" anchor="ctr"/>
          <a:lstStyle/>
          <a:p>
            <a:pPr algn="ctr"/>
            <a:endParaRPr/>
          </a:p>
        </p:txBody>
      </p:sp>
      <p:sp>
        <p:nvSpPr>
          <p:cNvPr id="36892" name="TextBox 36891"/>
          <p:cNvSpPr txBox="1"/>
          <p:nvPr/>
        </p:nvSpPr>
        <p:spPr>
          <a:xfrm>
            <a:off x="5760720" y="4553712"/>
            <a:ext cx="457200" cy="457200"/>
          </a:xfrm>
          <a:prstGeom prst="rect">
            <a:avLst/>
          </a:prstGeom>
          <a:noFill/>
        </p:spPr>
        <p:txBody>
          <a:bodyPr wrap="square" lIns="0" tIns="0" rIns="0" bIns="0" anchor="ctr">
            <a:noAutofit/>
          </a:bodyPr>
          <a:lstStyle/>
          <a:p>
            <a:pPr algn="ctr">
              <a:spcBef>
                <a:spcPts val="0"/>
              </a:spcBef>
              <a:spcAft>
                <a:spcPts val="0"/>
              </a:spcAft>
            </a:pPr>
            <a:r>
              <a:rPr sz="1600" b="1" i="0">
                <a:solidFill>
                  <a:srgbClr val="FFFFFF"/>
                </a:solidFill>
                <a:latin typeface="Georgia"/>
              </a:rPr>
              <a:t>→</a:t>
            </a:r>
          </a:p>
        </p:txBody>
      </p:sp>
      <p:sp>
        <p:nvSpPr>
          <p:cNvPr id="36893" name="Rounded Rectangle 36892"/>
          <p:cNvSpPr/>
          <p:nvPr/>
        </p:nvSpPr>
        <p:spPr>
          <a:xfrm>
            <a:off x="6400800" y="4443983"/>
            <a:ext cx="5148072" cy="685800"/>
          </a:xfrm>
          <a:prstGeom prst="roundRect">
            <a:avLst>
              <a:gd name="adj" fmla="val 5000"/>
            </a:avLst>
          </a:prstGeom>
          <a:solidFill>
            <a:srgbClr val="14213D"/>
          </a:solidFill>
          <a:ln>
            <a:noFill/>
          </a:ln>
        </p:spPr>
        <p:txBody>
          <a:bodyPr rtlCol="0" anchor="ctr"/>
          <a:lstStyle/>
          <a:p>
            <a:pPr algn="ctr"/>
            <a:endParaRPr/>
          </a:p>
        </p:txBody>
      </p:sp>
      <p:sp>
        <p:nvSpPr>
          <p:cNvPr id="36894" name="TextBox 36893"/>
          <p:cNvSpPr txBox="1"/>
          <p:nvPr/>
        </p:nvSpPr>
        <p:spPr>
          <a:xfrm>
            <a:off x="6629400" y="4443983"/>
            <a:ext cx="4754880" cy="685800"/>
          </a:xfrm>
          <a:prstGeom prst="rect">
            <a:avLst/>
          </a:prstGeom>
          <a:noFill/>
        </p:spPr>
        <p:txBody>
          <a:bodyPr wrap="square" lIns="0" tIns="0" rIns="0" bIns="0" anchor="ctr">
            <a:noAutofit/>
          </a:bodyPr>
          <a:lstStyle/>
          <a:p>
            <a:pPr algn="l">
              <a:spcBef>
                <a:spcPts val="0"/>
              </a:spcBef>
              <a:spcAft>
                <a:spcPts val="0"/>
              </a:spcAft>
            </a:pPr>
            <a:r>
              <a:rPr sz="1500" b="0" i="1">
                <a:solidFill>
                  <a:srgbClr val="FFFFFF"/>
                </a:solidFill>
                <a:latin typeface="Georgia"/>
              </a:rPr>
              <a:t>of one Being with the Father</a:t>
            </a:r>
          </a:p>
        </p:txBody>
      </p:sp>
      <p:sp>
        <p:nvSpPr>
          <p:cNvPr id="36895" name="Rounded Rectangle 36894"/>
          <p:cNvSpPr/>
          <p:nvPr/>
        </p:nvSpPr>
        <p:spPr>
          <a:xfrm>
            <a:off x="640080" y="5239512"/>
            <a:ext cx="4937760" cy="68580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96" name="TextBox 36895"/>
          <p:cNvSpPr txBox="1"/>
          <p:nvPr/>
        </p:nvSpPr>
        <p:spPr>
          <a:xfrm>
            <a:off x="914400" y="5239512"/>
            <a:ext cx="4480560" cy="685800"/>
          </a:xfrm>
          <a:prstGeom prst="rect">
            <a:avLst/>
          </a:prstGeom>
          <a:noFill/>
        </p:spPr>
        <p:txBody>
          <a:bodyPr wrap="square" lIns="0" tIns="0" rIns="0" bIns="0" anchor="ctr">
            <a:noAutofit/>
          </a:bodyPr>
          <a:lstStyle/>
          <a:p>
            <a:pPr algn="l">
              <a:spcBef>
                <a:spcPts val="0"/>
              </a:spcBef>
              <a:spcAft>
                <a:spcPts val="0"/>
              </a:spcAft>
            </a:pPr>
            <a:r>
              <a:rPr sz="1500" b="0" i="0">
                <a:solidFill>
                  <a:srgbClr val="1A1F2B"/>
                </a:solidFill>
                <a:latin typeface="Calibri"/>
              </a:rPr>
              <a:t>“He is an instrument made for creating the world.”</a:t>
            </a:r>
          </a:p>
        </p:txBody>
      </p:sp>
      <p:sp>
        <p:nvSpPr>
          <p:cNvPr id="36897" name="Oval 36896"/>
          <p:cNvSpPr/>
          <p:nvPr/>
        </p:nvSpPr>
        <p:spPr>
          <a:xfrm>
            <a:off x="5760720" y="5349240"/>
            <a:ext cx="457200" cy="457200"/>
          </a:xfrm>
          <a:prstGeom prst="ellipse">
            <a:avLst/>
          </a:prstGeom>
          <a:solidFill>
            <a:srgbClr val="D4A74F"/>
          </a:solidFill>
          <a:ln>
            <a:noFill/>
          </a:ln>
        </p:spPr>
        <p:txBody>
          <a:bodyPr rtlCol="0" anchor="ctr"/>
          <a:lstStyle/>
          <a:p>
            <a:pPr algn="ctr"/>
            <a:endParaRPr/>
          </a:p>
        </p:txBody>
      </p:sp>
      <p:sp>
        <p:nvSpPr>
          <p:cNvPr id="36898" name="TextBox 36897"/>
          <p:cNvSpPr txBox="1"/>
          <p:nvPr/>
        </p:nvSpPr>
        <p:spPr>
          <a:xfrm>
            <a:off x="5760720" y="5349240"/>
            <a:ext cx="457200" cy="457200"/>
          </a:xfrm>
          <a:prstGeom prst="rect">
            <a:avLst/>
          </a:prstGeom>
          <a:noFill/>
        </p:spPr>
        <p:txBody>
          <a:bodyPr wrap="square" lIns="0" tIns="0" rIns="0" bIns="0" anchor="ctr">
            <a:noAutofit/>
          </a:bodyPr>
          <a:lstStyle/>
          <a:p>
            <a:pPr algn="ctr">
              <a:spcBef>
                <a:spcPts val="0"/>
              </a:spcBef>
              <a:spcAft>
                <a:spcPts val="0"/>
              </a:spcAft>
            </a:pPr>
            <a:r>
              <a:rPr sz="1600" b="1" i="0">
                <a:solidFill>
                  <a:srgbClr val="FFFFFF"/>
                </a:solidFill>
                <a:latin typeface="Georgia"/>
              </a:rPr>
              <a:t>→</a:t>
            </a:r>
          </a:p>
        </p:txBody>
      </p:sp>
      <p:sp>
        <p:nvSpPr>
          <p:cNvPr id="36899" name="Rounded Rectangle 36898"/>
          <p:cNvSpPr/>
          <p:nvPr/>
        </p:nvSpPr>
        <p:spPr>
          <a:xfrm>
            <a:off x="6400800" y="5239512"/>
            <a:ext cx="5148072" cy="685800"/>
          </a:xfrm>
          <a:prstGeom prst="roundRect">
            <a:avLst>
              <a:gd name="adj" fmla="val 5000"/>
            </a:avLst>
          </a:prstGeom>
          <a:solidFill>
            <a:srgbClr val="14213D"/>
          </a:solidFill>
          <a:ln>
            <a:noFill/>
          </a:ln>
        </p:spPr>
        <p:txBody>
          <a:bodyPr rtlCol="0" anchor="ctr"/>
          <a:lstStyle/>
          <a:p>
            <a:pPr algn="ctr"/>
            <a:endParaRPr/>
          </a:p>
        </p:txBody>
      </p:sp>
      <p:sp>
        <p:nvSpPr>
          <p:cNvPr id="36900" name="TextBox 36899"/>
          <p:cNvSpPr txBox="1"/>
          <p:nvPr/>
        </p:nvSpPr>
        <p:spPr>
          <a:xfrm>
            <a:off x="6629400" y="5239512"/>
            <a:ext cx="4754880" cy="685800"/>
          </a:xfrm>
          <a:prstGeom prst="rect">
            <a:avLst/>
          </a:prstGeom>
          <a:noFill/>
        </p:spPr>
        <p:txBody>
          <a:bodyPr wrap="square" lIns="0" tIns="0" rIns="0" bIns="0" anchor="ctr">
            <a:noAutofit/>
          </a:bodyPr>
          <a:lstStyle/>
          <a:p>
            <a:pPr algn="l">
              <a:spcBef>
                <a:spcPts val="0"/>
              </a:spcBef>
              <a:spcAft>
                <a:spcPts val="0"/>
              </a:spcAft>
            </a:pPr>
            <a:r>
              <a:rPr sz="1500" b="0" i="1">
                <a:solidFill>
                  <a:srgbClr val="FFFFFF"/>
                </a:solidFill>
                <a:latin typeface="Georgia"/>
              </a:rPr>
              <a:t>Through him all things were made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bg>
      <p:bgPr>
        <a:solidFill>
          <a:srgbClr val="FAF8F3"/>
        </a:solidFill>
        <a:effectLst/>
      </p:bgPr>
    </p:bg>
    <p:spTree>
      <p:nvGrpSpPr>
        <p:cNvPr id="1" name=""/>
        <p:cNvGrpSpPr/>
        <p:nvPr/>
      </p:nvGrpSpPr>
      <p:grpSpPr>
        <a:xfrm>
          <a:off x="0" y="0"/>
          <a:ext cx="0" cy="0"/>
          <a:chOff x="0" y="0"/>
          <a:chExt cx="0" cy="0"/>
        </a:xfrm>
      </p:grpSpPr>
      <p:sp>
        <p:nvSpPr>
          <p:cNvPr id="38915" name="TextBox 38914"/>
          <p:cNvSpPr txBox="1"/>
          <p:nvPr/>
        </p:nvSpPr>
        <p:spPr>
          <a:xfrm>
            <a:off x="640080" y="411480"/>
            <a:ext cx="82296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THE CONTROVERSY</a:t>
            </a:r>
          </a:p>
        </p:txBody>
      </p:sp>
      <p:sp>
        <p:nvSpPr>
          <p:cNvPr id="38916" name="TextBox 38915"/>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lang="en-US" sz="1100" b="0" i="0">
                <a:solidFill>
                  <a:srgbClr val="6B7280"/>
                </a:solidFill>
                <a:latin typeface="Calibri"/>
              </a:rPr>
              <a:t>20</a:t>
            </a:r>
            <a:endParaRPr sz="1100" b="0" i="0">
              <a:solidFill>
                <a:srgbClr val="6B7280"/>
              </a:solidFill>
              <a:latin typeface="Calibri"/>
            </a:endParaRPr>
          </a:p>
        </p:txBody>
      </p:sp>
      <p:sp>
        <p:nvSpPr>
          <p:cNvPr id="38917" name="Rounded Rectangle 38916"/>
          <p:cNvSpPr/>
          <p:nvPr/>
        </p:nvSpPr>
        <p:spPr>
          <a:xfrm>
            <a:off x="640080" y="1828800"/>
            <a:ext cx="2521458" cy="416052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8918" name="TextBox 38917"/>
          <p:cNvSpPr txBox="1"/>
          <p:nvPr/>
        </p:nvSpPr>
        <p:spPr>
          <a:xfrm>
            <a:off x="896112" y="2103120"/>
            <a:ext cx="2009393" cy="457200"/>
          </a:xfrm>
          <a:prstGeom prst="rect">
            <a:avLst/>
          </a:prstGeom>
          <a:noFill/>
        </p:spPr>
        <p:txBody>
          <a:bodyPr wrap="square" lIns="0" tIns="0" rIns="0" bIns="0" anchor="t">
            <a:noAutofit/>
          </a:bodyPr>
          <a:lstStyle/>
          <a:p>
            <a:pPr algn="l">
              <a:spcBef>
                <a:spcPts val="0"/>
              </a:spcBef>
              <a:spcAft>
                <a:spcPts val="0"/>
              </a:spcAft>
            </a:pPr>
            <a:r>
              <a:rPr sz="2400" b="1" i="0">
                <a:solidFill>
                  <a:srgbClr val="8A6217"/>
                </a:solidFill>
                <a:latin typeface="Georgia"/>
              </a:rPr>
              <a:t>c. AD 320</a:t>
            </a:r>
          </a:p>
        </p:txBody>
      </p:sp>
      <p:sp>
        <p:nvSpPr>
          <p:cNvPr id="38919" name="TextBox 38918"/>
          <p:cNvSpPr txBox="1"/>
          <p:nvPr/>
        </p:nvSpPr>
        <p:spPr>
          <a:xfrm>
            <a:off x="896112" y="2697480"/>
            <a:ext cx="2009393" cy="640080"/>
          </a:xfrm>
          <a:prstGeom prst="rect">
            <a:avLst/>
          </a:prstGeom>
          <a:noFill/>
        </p:spPr>
        <p:txBody>
          <a:bodyPr wrap="square" lIns="0" tIns="0" rIns="0" bIns="0" anchor="t">
            <a:noAutofit/>
          </a:bodyPr>
          <a:lstStyle/>
          <a:p>
            <a:pPr algn="l">
              <a:spcBef>
                <a:spcPts val="0"/>
              </a:spcBef>
              <a:spcAft>
                <a:spcPts val="0"/>
              </a:spcAft>
            </a:pPr>
            <a:r>
              <a:rPr sz="1700" b="1" i="0">
                <a:solidFill>
                  <a:srgbClr val="14213D"/>
                </a:solidFill>
                <a:latin typeface="Calibri"/>
              </a:rPr>
              <a:t>Arius condemned</a:t>
            </a:r>
          </a:p>
        </p:txBody>
      </p:sp>
      <p:sp>
        <p:nvSpPr>
          <p:cNvPr id="38920" name="TextBox 38919"/>
          <p:cNvSpPr txBox="1"/>
          <p:nvPr/>
        </p:nvSpPr>
        <p:spPr>
          <a:xfrm>
            <a:off x="896112" y="3383280"/>
            <a:ext cx="2009393" cy="2468880"/>
          </a:xfrm>
          <a:prstGeom prst="rect">
            <a:avLst/>
          </a:prstGeom>
          <a:noFill/>
        </p:spPr>
        <p:txBody>
          <a:bodyPr wrap="square" lIns="0" tIns="0" rIns="0" bIns="0" anchor="t">
            <a:noAutofit/>
          </a:bodyPr>
          <a:lstStyle/>
          <a:p>
            <a:pPr algn="l">
              <a:spcBef>
                <a:spcPts val="0"/>
              </a:spcBef>
              <a:spcAft>
                <a:spcPts val="0"/>
              </a:spcAft>
            </a:pPr>
            <a:r>
              <a:rPr sz="1500" b="0" i="0">
                <a:solidFill>
                  <a:srgbClr val="3D4657"/>
                </a:solidFill>
                <a:latin typeface="Calibri"/>
              </a:rPr>
              <a:t>This teaching by Arius was condemned almost immediately by a synod at Alexandria (c. AD 320), including his own bishop, Alexander, but the teaching spread throughout the empire, agitating the masses.</a:t>
            </a:r>
          </a:p>
        </p:txBody>
      </p:sp>
      <p:sp>
        <p:nvSpPr>
          <p:cNvPr id="38921" name="Rounded Rectangle 38920"/>
          <p:cNvSpPr/>
          <p:nvPr/>
        </p:nvSpPr>
        <p:spPr>
          <a:xfrm>
            <a:off x="3435857" y="1828800"/>
            <a:ext cx="2521458" cy="416052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8922" name="TextBox 38921"/>
          <p:cNvSpPr txBox="1"/>
          <p:nvPr/>
        </p:nvSpPr>
        <p:spPr>
          <a:xfrm>
            <a:off x="3691889" y="2103120"/>
            <a:ext cx="2009393" cy="457200"/>
          </a:xfrm>
          <a:prstGeom prst="rect">
            <a:avLst/>
          </a:prstGeom>
          <a:noFill/>
        </p:spPr>
        <p:txBody>
          <a:bodyPr wrap="square" lIns="0" tIns="0" rIns="0" bIns="0" anchor="t">
            <a:noAutofit/>
          </a:bodyPr>
          <a:lstStyle/>
          <a:p>
            <a:pPr algn="l">
              <a:spcBef>
                <a:spcPts val="0"/>
              </a:spcBef>
              <a:spcAft>
                <a:spcPts val="0"/>
              </a:spcAft>
            </a:pPr>
            <a:r>
              <a:rPr sz="2400" b="1" i="0">
                <a:solidFill>
                  <a:srgbClr val="8A6217"/>
                </a:solidFill>
                <a:latin typeface="Georgia"/>
              </a:rPr>
              <a:t>AD 325</a:t>
            </a:r>
          </a:p>
        </p:txBody>
      </p:sp>
      <p:sp>
        <p:nvSpPr>
          <p:cNvPr id="38923" name="TextBox 38922"/>
          <p:cNvSpPr txBox="1"/>
          <p:nvPr/>
        </p:nvSpPr>
        <p:spPr>
          <a:xfrm>
            <a:off x="3691889" y="2697480"/>
            <a:ext cx="2009393" cy="640080"/>
          </a:xfrm>
          <a:prstGeom prst="rect">
            <a:avLst/>
          </a:prstGeom>
          <a:noFill/>
        </p:spPr>
        <p:txBody>
          <a:bodyPr wrap="square" lIns="0" tIns="0" rIns="0" bIns="0" anchor="t">
            <a:noAutofit/>
          </a:bodyPr>
          <a:lstStyle/>
          <a:p>
            <a:pPr algn="l">
              <a:spcBef>
                <a:spcPts val="0"/>
              </a:spcBef>
              <a:spcAft>
                <a:spcPts val="0"/>
              </a:spcAft>
            </a:pPr>
            <a:r>
              <a:rPr sz="1700" b="1" i="0">
                <a:solidFill>
                  <a:srgbClr val="14213D"/>
                </a:solidFill>
                <a:latin typeface="Calibri"/>
              </a:rPr>
              <a:t>Council called</a:t>
            </a:r>
          </a:p>
        </p:txBody>
      </p:sp>
      <p:sp>
        <p:nvSpPr>
          <p:cNvPr id="38924" name="TextBox 38923"/>
          <p:cNvSpPr txBox="1"/>
          <p:nvPr/>
        </p:nvSpPr>
        <p:spPr>
          <a:xfrm>
            <a:off x="3691889" y="3383280"/>
            <a:ext cx="2009393" cy="2468880"/>
          </a:xfrm>
          <a:prstGeom prst="rect">
            <a:avLst/>
          </a:prstGeom>
          <a:noFill/>
        </p:spPr>
        <p:txBody>
          <a:bodyPr wrap="square" lIns="0" tIns="0" rIns="0" bIns="0" anchor="t">
            <a:noAutofit/>
          </a:bodyPr>
          <a:lstStyle/>
          <a:p>
            <a:pPr algn="l">
              <a:spcBef>
                <a:spcPts val="0"/>
              </a:spcBef>
              <a:spcAft>
                <a:spcPts val="0"/>
              </a:spcAft>
            </a:pPr>
            <a:r>
              <a:rPr sz="1500" b="0" i="0">
                <a:solidFill>
                  <a:srgbClr val="3D4657"/>
                </a:solidFill>
                <a:latin typeface="Calibri"/>
              </a:rPr>
              <a:t>Emperor Constantine, anxious for peace in his newly united empire, called a general council at Nicaea in AD 325.</a:t>
            </a:r>
          </a:p>
        </p:txBody>
      </p:sp>
      <p:sp>
        <p:nvSpPr>
          <p:cNvPr id="38925" name="Rounded Rectangle 38924"/>
          <p:cNvSpPr/>
          <p:nvPr/>
        </p:nvSpPr>
        <p:spPr>
          <a:xfrm>
            <a:off x="6231636" y="1828800"/>
            <a:ext cx="2521458" cy="416052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8926" name="TextBox 38925"/>
          <p:cNvSpPr txBox="1"/>
          <p:nvPr/>
        </p:nvSpPr>
        <p:spPr>
          <a:xfrm>
            <a:off x="6487668" y="2103120"/>
            <a:ext cx="2009393" cy="457200"/>
          </a:xfrm>
          <a:prstGeom prst="rect">
            <a:avLst/>
          </a:prstGeom>
          <a:noFill/>
        </p:spPr>
        <p:txBody>
          <a:bodyPr wrap="square" lIns="0" tIns="0" rIns="0" bIns="0" anchor="t">
            <a:noAutofit/>
          </a:bodyPr>
          <a:lstStyle/>
          <a:p>
            <a:pPr algn="l">
              <a:spcBef>
                <a:spcPts val="0"/>
              </a:spcBef>
              <a:spcAft>
                <a:spcPts val="0"/>
              </a:spcAft>
            </a:pPr>
            <a:r>
              <a:rPr sz="2400" b="1" i="0">
                <a:solidFill>
                  <a:srgbClr val="8A6217"/>
                </a:solidFill>
                <a:latin typeface="Georgia"/>
              </a:rPr>
              <a:t>AD 325</a:t>
            </a:r>
          </a:p>
        </p:txBody>
      </p:sp>
      <p:sp>
        <p:nvSpPr>
          <p:cNvPr id="38927" name="TextBox 38926"/>
          <p:cNvSpPr txBox="1"/>
          <p:nvPr/>
        </p:nvSpPr>
        <p:spPr>
          <a:xfrm>
            <a:off x="6487668" y="2697480"/>
            <a:ext cx="2009393" cy="640080"/>
          </a:xfrm>
          <a:prstGeom prst="rect">
            <a:avLst/>
          </a:prstGeom>
          <a:noFill/>
        </p:spPr>
        <p:txBody>
          <a:bodyPr wrap="square" lIns="0" tIns="0" rIns="0" bIns="0" anchor="t">
            <a:noAutofit/>
          </a:bodyPr>
          <a:lstStyle/>
          <a:p>
            <a:pPr algn="l">
              <a:spcBef>
                <a:spcPts val="0"/>
              </a:spcBef>
              <a:spcAft>
                <a:spcPts val="0"/>
              </a:spcAft>
            </a:pPr>
            <a:r>
              <a:rPr sz="1700" b="1" i="0">
                <a:solidFill>
                  <a:srgbClr val="14213D"/>
                </a:solidFill>
                <a:latin typeface="Calibri"/>
              </a:rPr>
              <a:t>Athanasius steps forward</a:t>
            </a:r>
          </a:p>
        </p:txBody>
      </p:sp>
      <p:sp>
        <p:nvSpPr>
          <p:cNvPr id="38928" name="TextBox 38927"/>
          <p:cNvSpPr txBox="1"/>
          <p:nvPr/>
        </p:nvSpPr>
        <p:spPr>
          <a:xfrm>
            <a:off x="6487668" y="3383280"/>
            <a:ext cx="2009393" cy="2468880"/>
          </a:xfrm>
          <a:prstGeom prst="rect">
            <a:avLst/>
          </a:prstGeom>
          <a:noFill/>
        </p:spPr>
        <p:txBody>
          <a:bodyPr wrap="square" lIns="0" tIns="0" rIns="0" bIns="0" anchor="t">
            <a:noAutofit/>
          </a:bodyPr>
          <a:lstStyle/>
          <a:p>
            <a:pPr algn="l">
              <a:spcBef>
                <a:spcPts val="0"/>
              </a:spcBef>
              <a:spcAft>
                <a:spcPts val="0"/>
              </a:spcAft>
            </a:pPr>
            <a:r>
              <a:rPr sz="1500" b="0" i="0">
                <a:solidFill>
                  <a:srgbClr val="3D4657"/>
                </a:solidFill>
                <a:latin typeface="Calibri"/>
              </a:rPr>
              <a:t>At the Council of Nicaea the principal opponent of Arius was St. Athanasius, a deacon at Alexandria at that time.</a:t>
            </a:r>
          </a:p>
        </p:txBody>
      </p:sp>
      <p:sp>
        <p:nvSpPr>
          <p:cNvPr id="38929" name="Rounded Rectangle 38928"/>
          <p:cNvSpPr/>
          <p:nvPr/>
        </p:nvSpPr>
        <p:spPr>
          <a:xfrm>
            <a:off x="9027413" y="1828800"/>
            <a:ext cx="2521458" cy="416052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8930" name="TextBox 38929"/>
          <p:cNvSpPr txBox="1"/>
          <p:nvPr/>
        </p:nvSpPr>
        <p:spPr>
          <a:xfrm>
            <a:off x="9283445" y="2103120"/>
            <a:ext cx="2009393" cy="457200"/>
          </a:xfrm>
          <a:prstGeom prst="rect">
            <a:avLst/>
          </a:prstGeom>
          <a:noFill/>
        </p:spPr>
        <p:txBody>
          <a:bodyPr wrap="square" lIns="0" tIns="0" rIns="0" bIns="0" anchor="t">
            <a:noAutofit/>
          </a:bodyPr>
          <a:lstStyle/>
          <a:p>
            <a:pPr algn="l">
              <a:spcBef>
                <a:spcPts val="0"/>
              </a:spcBef>
              <a:spcAft>
                <a:spcPts val="0"/>
              </a:spcAft>
            </a:pPr>
            <a:r>
              <a:rPr sz="2400" b="1" i="0">
                <a:solidFill>
                  <a:srgbClr val="8A6217"/>
                </a:solidFill>
                <a:latin typeface="Georgia"/>
              </a:rPr>
              <a:t>Outcome</a:t>
            </a:r>
          </a:p>
        </p:txBody>
      </p:sp>
      <p:sp>
        <p:nvSpPr>
          <p:cNvPr id="38931" name="TextBox 38930"/>
          <p:cNvSpPr txBox="1"/>
          <p:nvPr/>
        </p:nvSpPr>
        <p:spPr>
          <a:xfrm>
            <a:off x="9283445" y="2697480"/>
            <a:ext cx="2009393" cy="640080"/>
          </a:xfrm>
          <a:prstGeom prst="rect">
            <a:avLst/>
          </a:prstGeom>
          <a:noFill/>
        </p:spPr>
        <p:txBody>
          <a:bodyPr wrap="square" lIns="0" tIns="0" rIns="0" bIns="0" anchor="t">
            <a:noAutofit/>
          </a:bodyPr>
          <a:lstStyle/>
          <a:p>
            <a:pPr algn="l">
              <a:spcBef>
                <a:spcPts val="0"/>
              </a:spcBef>
              <a:spcAft>
                <a:spcPts val="0"/>
              </a:spcAft>
            </a:pPr>
            <a:r>
              <a:rPr sz="1700" b="1" i="0">
                <a:solidFill>
                  <a:srgbClr val="14213D"/>
                </a:solidFill>
                <a:latin typeface="Calibri"/>
              </a:rPr>
              <a:t>Faith defined</a:t>
            </a:r>
          </a:p>
        </p:txBody>
      </p:sp>
      <p:sp>
        <p:nvSpPr>
          <p:cNvPr id="38932" name="TextBox 38931"/>
          <p:cNvSpPr txBox="1"/>
          <p:nvPr/>
        </p:nvSpPr>
        <p:spPr>
          <a:xfrm>
            <a:off x="9283445" y="3383280"/>
            <a:ext cx="2009393" cy="2468880"/>
          </a:xfrm>
          <a:prstGeom prst="rect">
            <a:avLst/>
          </a:prstGeom>
          <a:noFill/>
        </p:spPr>
        <p:txBody>
          <a:bodyPr wrap="square" lIns="0" tIns="0" rIns="0" bIns="0" anchor="t">
            <a:noAutofit/>
          </a:bodyPr>
          <a:lstStyle/>
          <a:p>
            <a:pPr algn="l">
              <a:spcBef>
                <a:spcPts val="0"/>
              </a:spcBef>
              <a:spcAft>
                <a:spcPts val="0"/>
              </a:spcAft>
            </a:pPr>
            <a:r>
              <a:rPr sz="1500" b="0" i="0">
                <a:solidFill>
                  <a:srgbClr val="3D4657"/>
                </a:solidFill>
                <a:latin typeface="Calibri"/>
              </a:rPr>
              <a:t>The Catholic (orthodox) faith was defined as affirming the coeternity and coequality of the Father and Son.</a:t>
            </a:r>
          </a:p>
        </p:txBody>
      </p:sp>
      <p:sp>
        <p:nvSpPr>
          <p:cNvPr id="38914" name="Rectangle 2"/>
          <p:cNvSpPr>
            <a:spLocks noGrp="1" noChangeArrowheads="1"/>
          </p:cNvSpPr>
          <p:nvPr>
            <p:ph type="title"/>
          </p:nvPr>
        </p:nvSpPr>
        <p:spPr>
          <a:xfrm>
            <a:off x="640080" y="749808"/>
            <a:ext cx="10908792" cy="731520"/>
          </a:xfrm>
        </p:spPr>
        <p:txBody>
          <a:bodyPr wrap="square" lIns="0" tIns="0" rIns="0" bIns="0" anchor="t">
            <a:noAutofit/>
          </a:bodyPr>
          <a:lstStyle/>
          <a:p>
            <a:pPr algn="l" eaLnBrk="1" hangingPunct="1">
              <a:lnSpc>
                <a:spcPct val="100000"/>
              </a:lnSpc>
              <a:spcBef>
                <a:spcPts val="0"/>
              </a:spcBef>
              <a:spcAft>
                <a:spcPts val="0"/>
              </a:spcAft>
              <a:defRPr/>
            </a:pPr>
            <a:r>
              <a:rPr sz="3200" b="1" i="0">
                <a:solidFill>
                  <a:srgbClr val="14213D"/>
                </a:solidFill>
                <a:latin typeface="Georgia"/>
              </a:rPr>
              <a:t>The Big News in AD 320</a:t>
            </a: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40080" y="749808"/>
            <a:ext cx="10908792" cy="566928"/>
          </a:xfrm>
        </p:spPr>
        <p:txBody>
          <a:bodyPr wrap="square" lIns="0" tIns="0" rIns="0" bIns="0" anchor="t">
            <a:noAutofit/>
          </a:bodyPr>
          <a:lstStyle/>
          <a:p>
            <a:pPr algn="l" eaLnBrk="1" hangingPunct="1">
              <a:lnSpc>
                <a:spcPct val="100000"/>
              </a:lnSpc>
              <a:spcBef>
                <a:spcPts val="0"/>
              </a:spcBef>
              <a:spcAft>
                <a:spcPts val="0"/>
              </a:spcAft>
              <a:defRPr/>
            </a:pPr>
            <a:r>
              <a:rPr sz="3200" b="1" i="0">
                <a:solidFill>
                  <a:srgbClr val="14213D"/>
                </a:solidFill>
                <a:latin typeface="Georgia"/>
              </a:rPr>
              <a:t>Inside the Council of Nicaea</a:t>
            </a:r>
          </a:p>
        </p:txBody>
      </p:sp>
      <p:sp>
        <p:nvSpPr>
          <p:cNvPr id="36867" name="TextBox 36866"/>
          <p:cNvSpPr txBox="1"/>
          <p:nvPr/>
        </p:nvSpPr>
        <p:spPr>
          <a:xfrm>
            <a:off x="640080" y="411480"/>
            <a:ext cx="82296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THE CONTROVERSY</a:t>
            </a:r>
          </a:p>
        </p:txBody>
      </p:sp>
      <p:sp>
        <p:nvSpPr>
          <p:cNvPr id="36868" name="TextBox 36867"/>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sz="1100" b="0" i="0">
                <a:solidFill>
                  <a:srgbClr val="6B7280"/>
                </a:solidFill>
                <a:latin typeface="Calibri"/>
              </a:rPr>
              <a:t>21</a:t>
            </a:r>
          </a:p>
        </p:txBody>
      </p:sp>
      <p:sp>
        <p:nvSpPr>
          <p:cNvPr id="36869" name="Rounded Rectangle 36868"/>
          <p:cNvSpPr/>
          <p:nvPr/>
        </p:nvSpPr>
        <p:spPr>
          <a:xfrm>
            <a:off x="640080" y="1783080"/>
            <a:ext cx="3483864" cy="237744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70" name="TextBox 36869"/>
          <p:cNvSpPr txBox="1"/>
          <p:nvPr/>
        </p:nvSpPr>
        <p:spPr>
          <a:xfrm>
            <a:off x="914400" y="2011680"/>
            <a:ext cx="2935224" cy="914400"/>
          </a:xfrm>
          <a:prstGeom prst="rect">
            <a:avLst/>
          </a:prstGeom>
          <a:noFill/>
        </p:spPr>
        <p:txBody>
          <a:bodyPr wrap="square" lIns="0" tIns="0" rIns="0" bIns="0" anchor="t">
            <a:noAutofit/>
          </a:bodyPr>
          <a:lstStyle/>
          <a:p>
            <a:pPr algn="l">
              <a:spcBef>
                <a:spcPts val="0"/>
              </a:spcBef>
              <a:spcAft>
                <a:spcPts val="0"/>
              </a:spcAft>
            </a:pPr>
            <a:r>
              <a:rPr sz="4800" b="1" i="0">
                <a:solidFill>
                  <a:srgbClr val="8A6217"/>
                </a:solidFill>
                <a:latin typeface="Georgia"/>
              </a:rPr>
              <a:t>≈300</a:t>
            </a:r>
          </a:p>
        </p:txBody>
      </p:sp>
      <p:sp>
        <p:nvSpPr>
          <p:cNvPr id="36871" name="TextBox 36870"/>
          <p:cNvSpPr txBox="1"/>
          <p:nvPr/>
        </p:nvSpPr>
        <p:spPr>
          <a:xfrm>
            <a:off x="914400" y="3063240"/>
            <a:ext cx="2935224" cy="1005840"/>
          </a:xfrm>
          <a:prstGeom prst="rect">
            <a:avLst/>
          </a:prstGeom>
          <a:noFill/>
        </p:spPr>
        <p:txBody>
          <a:bodyPr wrap="square" lIns="0" tIns="0" rIns="0" bIns="0" anchor="t">
            <a:noAutofit/>
          </a:bodyPr>
          <a:lstStyle/>
          <a:p>
            <a:pPr algn="l">
              <a:spcBef>
                <a:spcPts val="0"/>
              </a:spcBef>
              <a:spcAft>
                <a:spcPts val="0"/>
              </a:spcAft>
            </a:pPr>
            <a:r>
              <a:rPr sz="1600" b="0" i="0">
                <a:solidFill>
                  <a:srgbClr val="14213D"/>
                </a:solidFill>
                <a:latin typeface="Calibri"/>
              </a:rPr>
              <a:t>bishops attended, most of them from the East</a:t>
            </a:r>
          </a:p>
        </p:txBody>
      </p:sp>
      <p:sp>
        <p:nvSpPr>
          <p:cNvPr id="36872" name="Rounded Rectangle 36871"/>
          <p:cNvSpPr/>
          <p:nvPr/>
        </p:nvSpPr>
        <p:spPr>
          <a:xfrm>
            <a:off x="4352544" y="1783080"/>
            <a:ext cx="3483864" cy="237744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73" name="TextBox 36872"/>
          <p:cNvSpPr txBox="1"/>
          <p:nvPr/>
        </p:nvSpPr>
        <p:spPr>
          <a:xfrm>
            <a:off x="4626864" y="2011680"/>
            <a:ext cx="2935224" cy="914400"/>
          </a:xfrm>
          <a:prstGeom prst="rect">
            <a:avLst/>
          </a:prstGeom>
          <a:noFill/>
        </p:spPr>
        <p:txBody>
          <a:bodyPr wrap="square" lIns="0" tIns="0" rIns="0" bIns="0" anchor="t">
            <a:noAutofit/>
          </a:bodyPr>
          <a:lstStyle/>
          <a:p>
            <a:pPr algn="l">
              <a:spcBef>
                <a:spcPts val="0"/>
              </a:spcBef>
              <a:spcAft>
                <a:spcPts val="0"/>
              </a:spcAft>
            </a:pPr>
            <a:r>
              <a:rPr sz="4800" b="1" i="0">
                <a:solidFill>
                  <a:srgbClr val="8A6217"/>
                </a:solidFill>
                <a:latin typeface="Georgia"/>
              </a:rPr>
              <a:t>1st</a:t>
            </a:r>
          </a:p>
        </p:txBody>
      </p:sp>
      <p:sp>
        <p:nvSpPr>
          <p:cNvPr id="36874" name="TextBox 36873"/>
          <p:cNvSpPr txBox="1"/>
          <p:nvPr/>
        </p:nvSpPr>
        <p:spPr>
          <a:xfrm>
            <a:off x="4626864" y="3063240"/>
            <a:ext cx="2935224" cy="1005840"/>
          </a:xfrm>
          <a:prstGeom prst="rect">
            <a:avLst/>
          </a:prstGeom>
          <a:noFill/>
        </p:spPr>
        <p:txBody>
          <a:bodyPr wrap="square" lIns="0" tIns="0" rIns="0" bIns="0" anchor="t">
            <a:noAutofit/>
          </a:bodyPr>
          <a:lstStyle/>
          <a:p>
            <a:pPr algn="l">
              <a:spcBef>
                <a:spcPts val="0"/>
              </a:spcBef>
              <a:spcAft>
                <a:spcPts val="0"/>
              </a:spcAft>
            </a:pPr>
            <a:r>
              <a:rPr sz="1600" b="0" i="0">
                <a:solidFill>
                  <a:srgbClr val="14213D"/>
                </a:solidFill>
                <a:latin typeface="Calibri"/>
              </a:rPr>
              <a:t>ecumenical council of the whole Church</a:t>
            </a:r>
          </a:p>
        </p:txBody>
      </p:sp>
      <p:sp>
        <p:nvSpPr>
          <p:cNvPr id="36875" name="Rounded Rectangle 36874"/>
          <p:cNvSpPr/>
          <p:nvPr/>
        </p:nvSpPr>
        <p:spPr>
          <a:xfrm>
            <a:off x="8065008" y="1783080"/>
            <a:ext cx="3483864" cy="237744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76" name="TextBox 36875"/>
          <p:cNvSpPr txBox="1"/>
          <p:nvPr/>
        </p:nvSpPr>
        <p:spPr>
          <a:xfrm>
            <a:off x="8339328" y="2011680"/>
            <a:ext cx="2935224" cy="914400"/>
          </a:xfrm>
          <a:prstGeom prst="rect">
            <a:avLst/>
          </a:prstGeom>
          <a:noFill/>
        </p:spPr>
        <p:txBody>
          <a:bodyPr wrap="square" lIns="0" tIns="0" rIns="0" bIns="0" anchor="t">
            <a:noAutofit/>
          </a:bodyPr>
          <a:lstStyle/>
          <a:p>
            <a:pPr algn="l">
              <a:spcBef>
                <a:spcPts val="0"/>
              </a:spcBef>
              <a:spcAft>
                <a:spcPts val="0"/>
              </a:spcAft>
            </a:pPr>
            <a:r>
              <a:rPr sz="4800" b="1" i="0">
                <a:solidFill>
                  <a:srgbClr val="8A6217"/>
                </a:solidFill>
                <a:latin typeface="Georgia"/>
              </a:rPr>
              <a:t>AD 325</a:t>
            </a:r>
          </a:p>
        </p:txBody>
      </p:sp>
      <p:sp>
        <p:nvSpPr>
          <p:cNvPr id="36877" name="TextBox 36876"/>
          <p:cNvSpPr txBox="1"/>
          <p:nvPr/>
        </p:nvSpPr>
        <p:spPr>
          <a:xfrm>
            <a:off x="8339328" y="3063240"/>
            <a:ext cx="2935224" cy="1005840"/>
          </a:xfrm>
          <a:prstGeom prst="rect">
            <a:avLst/>
          </a:prstGeom>
          <a:noFill/>
        </p:spPr>
        <p:txBody>
          <a:bodyPr wrap="square" lIns="0" tIns="0" rIns="0" bIns="0" anchor="t">
            <a:noAutofit/>
          </a:bodyPr>
          <a:lstStyle/>
          <a:p>
            <a:pPr algn="l">
              <a:spcBef>
                <a:spcPts val="0"/>
              </a:spcBef>
              <a:spcAft>
                <a:spcPts val="0"/>
              </a:spcAft>
            </a:pPr>
            <a:r>
              <a:rPr sz="1600" b="0" i="0">
                <a:solidFill>
                  <a:srgbClr val="14213D"/>
                </a:solidFill>
                <a:latin typeface="Calibri"/>
              </a:rPr>
              <a:t>called by Emperor Constantine at Nicaea (modern İznik, Turkey)</a:t>
            </a:r>
          </a:p>
        </p:txBody>
      </p:sp>
      <p:sp>
        <p:nvSpPr>
          <p:cNvPr id="36878" name="Rounded Rectangle 36877"/>
          <p:cNvSpPr/>
          <p:nvPr/>
        </p:nvSpPr>
        <p:spPr>
          <a:xfrm>
            <a:off x="640080" y="4434840"/>
            <a:ext cx="10908792" cy="1600200"/>
          </a:xfrm>
          <a:prstGeom prst="roundRect">
            <a:avLst>
              <a:gd name="adj" fmla="val 5000"/>
            </a:avLst>
          </a:prstGeom>
          <a:solidFill>
            <a:srgbClr val="14213D"/>
          </a:solidFill>
          <a:ln>
            <a:noFill/>
          </a:ln>
        </p:spPr>
        <p:txBody>
          <a:bodyPr rtlCol="0" anchor="ctr"/>
          <a:lstStyle/>
          <a:p>
            <a:pPr algn="ctr"/>
            <a:endParaRPr/>
          </a:p>
        </p:txBody>
      </p:sp>
      <p:sp>
        <p:nvSpPr>
          <p:cNvPr id="36879" name="TextBox 36878"/>
          <p:cNvSpPr txBox="1"/>
          <p:nvPr/>
        </p:nvSpPr>
        <p:spPr>
          <a:xfrm>
            <a:off x="1005840" y="4663440"/>
            <a:ext cx="4572000" cy="274320"/>
          </a:xfrm>
          <a:prstGeom prst="rect">
            <a:avLst/>
          </a:prstGeom>
          <a:noFill/>
        </p:spPr>
        <p:txBody>
          <a:bodyPr wrap="square" lIns="0" tIns="0" rIns="0" bIns="0" anchor="t">
            <a:noAutofit/>
          </a:bodyPr>
          <a:lstStyle/>
          <a:p>
            <a:pPr algn="l">
              <a:spcBef>
                <a:spcPts val="0"/>
              </a:spcBef>
              <a:spcAft>
                <a:spcPts val="0"/>
              </a:spcAft>
            </a:pPr>
            <a:r>
              <a:rPr sz="1200" b="1" i="0">
                <a:solidFill>
                  <a:srgbClr val="D4A74F"/>
                </a:solidFill>
                <a:latin typeface="Calibri"/>
              </a:rPr>
              <a:t>WHAT IT DECIDED</a:t>
            </a:r>
          </a:p>
        </p:txBody>
      </p:sp>
      <p:sp>
        <p:nvSpPr>
          <p:cNvPr id="36880" name="TextBox 36879"/>
          <p:cNvSpPr txBox="1"/>
          <p:nvPr/>
        </p:nvSpPr>
        <p:spPr>
          <a:xfrm>
            <a:off x="1005840" y="5029200"/>
            <a:ext cx="10149840" cy="914400"/>
          </a:xfrm>
          <a:prstGeom prst="rect">
            <a:avLst/>
          </a:prstGeom>
          <a:noFill/>
        </p:spPr>
        <p:txBody>
          <a:bodyPr wrap="square" lIns="0" tIns="0" rIns="0" bIns="0" anchor="t">
            <a:noAutofit/>
          </a:bodyPr>
          <a:lstStyle/>
          <a:p>
            <a:pPr algn="l">
              <a:spcBef>
                <a:spcPts val="0"/>
              </a:spcBef>
              <a:spcAft>
                <a:spcPts val="0"/>
              </a:spcAft>
            </a:pPr>
            <a:r>
              <a:rPr sz="1700" b="0" i="0">
                <a:solidFill>
                  <a:srgbClr val="FFFFFF"/>
                </a:solidFill>
                <a:latin typeface="Calibri"/>
              </a:rPr>
              <a:t>The Council condemned Arius and issued a creed affirming that the Son is “of one substance” with the Father. It also set a common approach to the date of Easter and to church order.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bg>
      <p:bgPr>
        <a:solidFill>
          <a:srgbClr val="FAF8F3"/>
        </a:solidFill>
        <a:effectLst/>
      </p:bgPr>
    </p:bg>
    <p:spTree>
      <p:nvGrpSpPr>
        <p:cNvPr id="1" name=""/>
        <p:cNvGrpSpPr/>
        <p:nvPr/>
      </p:nvGrpSpPr>
      <p:grpSpPr>
        <a:xfrm>
          <a:off x="0" y="0"/>
          <a:ext cx="0" cy="0"/>
          <a:chOff x="0" y="0"/>
          <a:chExt cx="0" cy="0"/>
        </a:xfrm>
      </p:grpSpPr>
      <p:sp>
        <p:nvSpPr>
          <p:cNvPr id="40963" name="TextBox 40962"/>
          <p:cNvSpPr txBox="1"/>
          <p:nvPr/>
        </p:nvSpPr>
        <p:spPr>
          <a:xfrm>
            <a:off x="640080" y="411480"/>
            <a:ext cx="82296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THE CONTROVERSY</a:t>
            </a:r>
          </a:p>
        </p:txBody>
      </p:sp>
      <p:sp>
        <p:nvSpPr>
          <p:cNvPr id="40964" name="TextBox 40963"/>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lang="en-US" sz="1100" b="0" i="0">
                <a:solidFill>
                  <a:srgbClr val="6B7280"/>
                </a:solidFill>
                <a:latin typeface="Calibri"/>
              </a:rPr>
              <a:t>22</a:t>
            </a:r>
            <a:endParaRPr sz="1100" b="0" i="0">
              <a:solidFill>
                <a:srgbClr val="6B7280"/>
              </a:solidFill>
              <a:latin typeface="Calibri"/>
            </a:endParaRPr>
          </a:p>
        </p:txBody>
      </p:sp>
      <p:sp>
        <p:nvSpPr>
          <p:cNvPr id="40965" name="Rounded Rectangle 40964"/>
          <p:cNvSpPr/>
          <p:nvPr/>
        </p:nvSpPr>
        <p:spPr>
          <a:xfrm>
            <a:off x="640080" y="1691640"/>
            <a:ext cx="1417320" cy="566928"/>
          </a:xfrm>
          <a:prstGeom prst="roundRect">
            <a:avLst>
              <a:gd name="adj" fmla="val 12000"/>
            </a:avLst>
          </a:prstGeom>
          <a:solidFill>
            <a:srgbClr val="14213D"/>
          </a:solidFill>
          <a:ln>
            <a:noFill/>
          </a:ln>
        </p:spPr>
        <p:txBody>
          <a:bodyPr rtlCol="0" anchor="ctr"/>
          <a:lstStyle/>
          <a:p>
            <a:pPr algn="ctr"/>
            <a:endParaRPr/>
          </a:p>
        </p:txBody>
      </p:sp>
      <p:sp>
        <p:nvSpPr>
          <p:cNvPr id="40966" name="TextBox 40965"/>
          <p:cNvSpPr txBox="1"/>
          <p:nvPr/>
        </p:nvSpPr>
        <p:spPr>
          <a:xfrm>
            <a:off x="640080" y="1691640"/>
            <a:ext cx="1417320" cy="566928"/>
          </a:xfrm>
          <a:prstGeom prst="rect">
            <a:avLst/>
          </a:prstGeom>
          <a:noFill/>
        </p:spPr>
        <p:txBody>
          <a:bodyPr wrap="square" lIns="0" tIns="0" rIns="0" bIns="0" anchor="ctr">
            <a:noAutofit/>
          </a:bodyPr>
          <a:lstStyle/>
          <a:p>
            <a:pPr algn="ctr">
              <a:spcBef>
                <a:spcPts val="0"/>
              </a:spcBef>
              <a:spcAft>
                <a:spcPts val="0"/>
              </a:spcAft>
            </a:pPr>
            <a:r>
              <a:rPr sz="1600" b="1" i="0">
                <a:solidFill>
                  <a:srgbClr val="FFFFFF"/>
                </a:solidFill>
                <a:latin typeface="Georgia"/>
              </a:rPr>
              <a:t>AD 325</a:t>
            </a:r>
          </a:p>
        </p:txBody>
      </p:sp>
      <p:sp>
        <p:nvSpPr>
          <p:cNvPr id="40967" name="Rounded Rectangle 40966"/>
          <p:cNvSpPr/>
          <p:nvPr/>
        </p:nvSpPr>
        <p:spPr>
          <a:xfrm>
            <a:off x="2240280" y="1691640"/>
            <a:ext cx="9308592" cy="566928"/>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40968" name="TextBox 40967"/>
          <p:cNvSpPr txBox="1"/>
          <p:nvPr/>
        </p:nvSpPr>
        <p:spPr>
          <a:xfrm>
            <a:off x="2468880" y="1691640"/>
            <a:ext cx="8869680" cy="566928"/>
          </a:xfrm>
          <a:prstGeom prst="rect">
            <a:avLst/>
          </a:prstGeom>
          <a:noFill/>
        </p:spPr>
        <p:txBody>
          <a:bodyPr wrap="square" lIns="0" tIns="0" rIns="0" bIns="0" anchor="ctr">
            <a:noAutofit/>
          </a:bodyPr>
          <a:lstStyle/>
          <a:p>
            <a:pPr algn="l">
              <a:spcBef>
                <a:spcPts val="0"/>
              </a:spcBef>
              <a:spcAft>
                <a:spcPts val="0"/>
              </a:spcAft>
            </a:pPr>
            <a:r>
              <a:rPr sz="1450" b="0" i="0">
                <a:solidFill>
                  <a:srgbClr val="1A1F2B"/>
                </a:solidFill>
                <a:latin typeface="Calibri"/>
              </a:rPr>
              <a:t>Arius lost out, and he and his supporting bishops were banished.</a:t>
            </a:r>
          </a:p>
        </p:txBody>
      </p:sp>
      <p:sp>
        <p:nvSpPr>
          <p:cNvPr id="40969" name="Rounded Rectangle 40968"/>
          <p:cNvSpPr/>
          <p:nvPr/>
        </p:nvSpPr>
        <p:spPr>
          <a:xfrm>
            <a:off x="640080" y="2368296"/>
            <a:ext cx="1417320" cy="749808"/>
          </a:xfrm>
          <a:prstGeom prst="roundRect">
            <a:avLst>
              <a:gd name="adj" fmla="val 12000"/>
            </a:avLst>
          </a:prstGeom>
          <a:solidFill>
            <a:srgbClr val="14213D"/>
          </a:solidFill>
          <a:ln>
            <a:noFill/>
          </a:ln>
        </p:spPr>
        <p:txBody>
          <a:bodyPr rtlCol="0" anchor="ctr"/>
          <a:lstStyle/>
          <a:p>
            <a:pPr algn="ctr"/>
            <a:endParaRPr/>
          </a:p>
        </p:txBody>
      </p:sp>
      <p:sp>
        <p:nvSpPr>
          <p:cNvPr id="40970" name="TextBox 40969"/>
          <p:cNvSpPr txBox="1"/>
          <p:nvPr/>
        </p:nvSpPr>
        <p:spPr>
          <a:xfrm>
            <a:off x="640080" y="2368296"/>
            <a:ext cx="1417320" cy="749808"/>
          </a:xfrm>
          <a:prstGeom prst="rect">
            <a:avLst/>
          </a:prstGeom>
          <a:noFill/>
        </p:spPr>
        <p:txBody>
          <a:bodyPr wrap="square" lIns="0" tIns="0" rIns="0" bIns="0" anchor="ctr">
            <a:noAutofit/>
          </a:bodyPr>
          <a:lstStyle/>
          <a:p>
            <a:pPr algn="ctr">
              <a:spcBef>
                <a:spcPts val="0"/>
              </a:spcBef>
              <a:spcAft>
                <a:spcPts val="0"/>
              </a:spcAft>
            </a:pPr>
            <a:r>
              <a:rPr sz="1600" b="1" i="0">
                <a:solidFill>
                  <a:srgbClr val="FFFFFF"/>
                </a:solidFill>
                <a:latin typeface="Georgia"/>
              </a:rPr>
              <a:t>AD 328</a:t>
            </a:r>
          </a:p>
        </p:txBody>
      </p:sp>
      <p:sp>
        <p:nvSpPr>
          <p:cNvPr id="40971" name="Rounded Rectangle 40970"/>
          <p:cNvSpPr/>
          <p:nvPr/>
        </p:nvSpPr>
        <p:spPr>
          <a:xfrm>
            <a:off x="2240280" y="2368296"/>
            <a:ext cx="9308592" cy="749808"/>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40972" name="TextBox 40971"/>
          <p:cNvSpPr txBox="1"/>
          <p:nvPr/>
        </p:nvSpPr>
        <p:spPr>
          <a:xfrm>
            <a:off x="2468880" y="2368296"/>
            <a:ext cx="8869680" cy="749808"/>
          </a:xfrm>
          <a:prstGeom prst="rect">
            <a:avLst/>
          </a:prstGeom>
          <a:noFill/>
        </p:spPr>
        <p:txBody>
          <a:bodyPr wrap="square" lIns="0" tIns="0" rIns="0" bIns="0" anchor="ctr">
            <a:noAutofit/>
          </a:bodyPr>
          <a:lstStyle/>
          <a:p>
            <a:pPr algn="l">
              <a:spcBef>
                <a:spcPts val="0"/>
              </a:spcBef>
              <a:spcAft>
                <a:spcPts val="0"/>
              </a:spcAft>
            </a:pPr>
            <a:r>
              <a:rPr sz="1450" b="0" i="0">
                <a:solidFill>
                  <a:srgbClr val="1A1F2B"/>
                </a:solidFill>
                <a:latin typeface="Calibri"/>
              </a:rPr>
              <a:t>Constantine, at first an ardent orthodox supporter, was swayed by his half-sister, Constantia, who favored Arianism. He allowed the Arian bishops to return.</a:t>
            </a:r>
          </a:p>
        </p:txBody>
      </p:sp>
      <p:sp>
        <p:nvSpPr>
          <p:cNvPr id="40973" name="Rounded Rectangle 40972"/>
          <p:cNvSpPr/>
          <p:nvPr/>
        </p:nvSpPr>
        <p:spPr>
          <a:xfrm>
            <a:off x="640080" y="3227832"/>
            <a:ext cx="1417320" cy="566928"/>
          </a:xfrm>
          <a:prstGeom prst="roundRect">
            <a:avLst>
              <a:gd name="adj" fmla="val 12000"/>
            </a:avLst>
          </a:prstGeom>
          <a:solidFill>
            <a:srgbClr val="14213D"/>
          </a:solidFill>
          <a:ln>
            <a:noFill/>
          </a:ln>
        </p:spPr>
        <p:txBody>
          <a:bodyPr rtlCol="0" anchor="ctr"/>
          <a:lstStyle/>
          <a:p>
            <a:pPr algn="ctr"/>
            <a:endParaRPr/>
          </a:p>
        </p:txBody>
      </p:sp>
      <p:sp>
        <p:nvSpPr>
          <p:cNvPr id="40974" name="TextBox 40973"/>
          <p:cNvSpPr txBox="1"/>
          <p:nvPr/>
        </p:nvSpPr>
        <p:spPr>
          <a:xfrm>
            <a:off x="640080" y="3227832"/>
            <a:ext cx="1417320" cy="566928"/>
          </a:xfrm>
          <a:prstGeom prst="rect">
            <a:avLst/>
          </a:prstGeom>
          <a:noFill/>
        </p:spPr>
        <p:txBody>
          <a:bodyPr wrap="square" lIns="0" tIns="0" rIns="0" bIns="0" anchor="ctr">
            <a:noAutofit/>
          </a:bodyPr>
          <a:lstStyle/>
          <a:p>
            <a:pPr algn="ctr">
              <a:spcBef>
                <a:spcPts val="0"/>
              </a:spcBef>
              <a:spcAft>
                <a:spcPts val="0"/>
              </a:spcAft>
            </a:pPr>
            <a:r>
              <a:rPr sz="1600" b="1" i="0">
                <a:solidFill>
                  <a:srgbClr val="FFFFFF"/>
                </a:solidFill>
                <a:latin typeface="Georgia"/>
              </a:rPr>
              <a:t>AD 335</a:t>
            </a:r>
          </a:p>
        </p:txBody>
      </p:sp>
      <p:sp>
        <p:nvSpPr>
          <p:cNvPr id="40975" name="Rounded Rectangle 40974"/>
          <p:cNvSpPr/>
          <p:nvPr/>
        </p:nvSpPr>
        <p:spPr>
          <a:xfrm>
            <a:off x="2240280" y="3227832"/>
            <a:ext cx="9308592" cy="566928"/>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40976" name="TextBox 40975"/>
          <p:cNvSpPr txBox="1"/>
          <p:nvPr/>
        </p:nvSpPr>
        <p:spPr>
          <a:xfrm>
            <a:off x="2468880" y="3227832"/>
            <a:ext cx="8869680" cy="566928"/>
          </a:xfrm>
          <a:prstGeom prst="rect">
            <a:avLst/>
          </a:prstGeom>
          <a:noFill/>
        </p:spPr>
        <p:txBody>
          <a:bodyPr wrap="square" lIns="0" tIns="0" rIns="0" bIns="0" anchor="ctr">
            <a:noAutofit/>
          </a:bodyPr>
          <a:lstStyle/>
          <a:p>
            <a:pPr algn="l">
              <a:spcBef>
                <a:spcPts val="0"/>
              </a:spcBef>
              <a:spcAft>
                <a:spcPts val="0"/>
              </a:spcAft>
            </a:pPr>
            <a:r>
              <a:rPr sz="1450" b="0" i="0">
                <a:solidFill>
                  <a:srgbClr val="1A1F2B"/>
                </a:solidFill>
                <a:latin typeface="Calibri"/>
              </a:rPr>
              <a:t>The orthodox bishops, now including Athanasius, were banished.</a:t>
            </a:r>
          </a:p>
        </p:txBody>
      </p:sp>
      <p:sp>
        <p:nvSpPr>
          <p:cNvPr id="40977" name="Rounded Rectangle 40976"/>
          <p:cNvSpPr/>
          <p:nvPr/>
        </p:nvSpPr>
        <p:spPr>
          <a:xfrm>
            <a:off x="640080" y="3904487"/>
            <a:ext cx="1417320" cy="841248"/>
          </a:xfrm>
          <a:prstGeom prst="roundRect">
            <a:avLst>
              <a:gd name="adj" fmla="val 12000"/>
            </a:avLst>
          </a:prstGeom>
          <a:solidFill>
            <a:srgbClr val="14213D"/>
          </a:solidFill>
          <a:ln>
            <a:noFill/>
          </a:ln>
        </p:spPr>
        <p:txBody>
          <a:bodyPr rtlCol="0" anchor="ctr"/>
          <a:lstStyle/>
          <a:p>
            <a:pPr algn="ctr"/>
            <a:endParaRPr/>
          </a:p>
        </p:txBody>
      </p:sp>
      <p:sp>
        <p:nvSpPr>
          <p:cNvPr id="40978" name="TextBox 40977"/>
          <p:cNvSpPr txBox="1"/>
          <p:nvPr/>
        </p:nvSpPr>
        <p:spPr>
          <a:xfrm>
            <a:off x="640080" y="3904487"/>
            <a:ext cx="1417320" cy="841248"/>
          </a:xfrm>
          <a:prstGeom prst="rect">
            <a:avLst/>
          </a:prstGeom>
          <a:noFill/>
        </p:spPr>
        <p:txBody>
          <a:bodyPr wrap="square" lIns="0" tIns="0" rIns="0" bIns="0" anchor="ctr">
            <a:noAutofit/>
          </a:bodyPr>
          <a:lstStyle/>
          <a:p>
            <a:pPr algn="ctr">
              <a:spcBef>
                <a:spcPts val="0"/>
              </a:spcBef>
              <a:spcAft>
                <a:spcPts val="0"/>
              </a:spcAft>
            </a:pPr>
            <a:r>
              <a:rPr sz="1600" b="1" i="0">
                <a:solidFill>
                  <a:srgbClr val="FFFFFF"/>
                </a:solidFill>
                <a:latin typeface="Georgia"/>
              </a:rPr>
              <a:t>AD 337</a:t>
            </a:r>
          </a:p>
        </p:txBody>
      </p:sp>
      <p:sp>
        <p:nvSpPr>
          <p:cNvPr id="40979" name="Rounded Rectangle 40978"/>
          <p:cNvSpPr/>
          <p:nvPr/>
        </p:nvSpPr>
        <p:spPr>
          <a:xfrm>
            <a:off x="2240280" y="3904487"/>
            <a:ext cx="9308592" cy="841248"/>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40980" name="TextBox 40979"/>
          <p:cNvSpPr txBox="1"/>
          <p:nvPr/>
        </p:nvSpPr>
        <p:spPr>
          <a:xfrm>
            <a:off x="2468880" y="3904487"/>
            <a:ext cx="8869680" cy="841248"/>
          </a:xfrm>
          <a:prstGeom prst="rect">
            <a:avLst/>
          </a:prstGeom>
          <a:noFill/>
        </p:spPr>
        <p:txBody>
          <a:bodyPr wrap="square" lIns="0" tIns="0" rIns="0" bIns="0" anchor="ctr">
            <a:noAutofit/>
          </a:bodyPr>
          <a:lstStyle/>
          <a:p>
            <a:pPr algn="l">
              <a:spcBef>
                <a:spcPts val="0"/>
              </a:spcBef>
              <a:spcAft>
                <a:spcPts val="0"/>
              </a:spcAft>
            </a:pPr>
            <a:r>
              <a:rPr sz="1450" b="0" i="0">
                <a:solidFill>
                  <a:srgbClr val="1A1F2B"/>
                </a:solidFill>
                <a:latin typeface="Calibri"/>
              </a:rPr>
              <a:t>Constantine died and the Catholic bishops returned, but the empire was divided, ruled by brothers, one an Arian supporter and one a supporter of the Catholics. Eventually, Athanasius was again removed from his see and fled to Rome.</a:t>
            </a:r>
          </a:p>
        </p:txBody>
      </p:sp>
      <p:sp>
        <p:nvSpPr>
          <p:cNvPr id="40981" name="Rounded Rectangle 40980"/>
          <p:cNvSpPr/>
          <p:nvPr/>
        </p:nvSpPr>
        <p:spPr>
          <a:xfrm>
            <a:off x="640080" y="4855464"/>
            <a:ext cx="1417320" cy="566928"/>
          </a:xfrm>
          <a:prstGeom prst="roundRect">
            <a:avLst>
              <a:gd name="adj" fmla="val 12000"/>
            </a:avLst>
          </a:prstGeom>
          <a:solidFill>
            <a:srgbClr val="14213D"/>
          </a:solidFill>
          <a:ln>
            <a:noFill/>
          </a:ln>
        </p:spPr>
        <p:txBody>
          <a:bodyPr rtlCol="0" anchor="ctr"/>
          <a:lstStyle/>
          <a:p>
            <a:pPr algn="ctr"/>
            <a:endParaRPr/>
          </a:p>
        </p:txBody>
      </p:sp>
      <p:sp>
        <p:nvSpPr>
          <p:cNvPr id="40982" name="TextBox 40981"/>
          <p:cNvSpPr txBox="1"/>
          <p:nvPr/>
        </p:nvSpPr>
        <p:spPr>
          <a:xfrm>
            <a:off x="640080" y="4855464"/>
            <a:ext cx="1417320" cy="566928"/>
          </a:xfrm>
          <a:prstGeom prst="rect">
            <a:avLst/>
          </a:prstGeom>
          <a:noFill/>
        </p:spPr>
        <p:txBody>
          <a:bodyPr wrap="square" lIns="0" tIns="0" rIns="0" bIns="0" anchor="ctr">
            <a:noAutofit/>
          </a:bodyPr>
          <a:lstStyle/>
          <a:p>
            <a:pPr algn="ctr">
              <a:spcBef>
                <a:spcPts val="0"/>
              </a:spcBef>
              <a:spcAft>
                <a:spcPts val="0"/>
              </a:spcAft>
            </a:pPr>
            <a:r>
              <a:rPr sz="1600" b="1" i="0">
                <a:solidFill>
                  <a:srgbClr val="FFFFFF"/>
                </a:solidFill>
                <a:latin typeface="Georgia"/>
              </a:rPr>
              <a:t>Meanwhile</a:t>
            </a:r>
          </a:p>
        </p:txBody>
      </p:sp>
      <p:sp>
        <p:nvSpPr>
          <p:cNvPr id="40983" name="Rounded Rectangle 40982"/>
          <p:cNvSpPr/>
          <p:nvPr/>
        </p:nvSpPr>
        <p:spPr>
          <a:xfrm>
            <a:off x="2240280" y="4855464"/>
            <a:ext cx="9308592" cy="566928"/>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40984" name="TextBox 40983"/>
          <p:cNvSpPr txBox="1"/>
          <p:nvPr/>
        </p:nvSpPr>
        <p:spPr>
          <a:xfrm>
            <a:off x="2468880" y="4855464"/>
            <a:ext cx="8869680" cy="566928"/>
          </a:xfrm>
          <a:prstGeom prst="rect">
            <a:avLst/>
          </a:prstGeom>
          <a:noFill/>
        </p:spPr>
        <p:txBody>
          <a:bodyPr wrap="square" lIns="0" tIns="0" rIns="0" bIns="0" anchor="ctr">
            <a:noAutofit/>
          </a:bodyPr>
          <a:lstStyle/>
          <a:p>
            <a:pPr algn="l">
              <a:spcBef>
                <a:spcPts val="0"/>
              </a:spcBef>
              <a:spcAft>
                <a:spcPts val="0"/>
              </a:spcAft>
            </a:pPr>
            <a:r>
              <a:rPr sz="1450" b="0" i="0">
                <a:solidFill>
                  <a:srgbClr val="1A1F2B"/>
                </a:solidFill>
                <a:latin typeface="Calibri"/>
              </a:rPr>
              <a:t>The controversy continued with first one and then the other side at advantage.</a:t>
            </a:r>
          </a:p>
        </p:txBody>
      </p:sp>
      <p:sp>
        <p:nvSpPr>
          <p:cNvPr id="40985" name="Rounded Rectangle 40984"/>
          <p:cNvSpPr/>
          <p:nvPr/>
        </p:nvSpPr>
        <p:spPr>
          <a:xfrm>
            <a:off x="640080" y="5532120"/>
            <a:ext cx="1417320" cy="566928"/>
          </a:xfrm>
          <a:prstGeom prst="roundRect">
            <a:avLst>
              <a:gd name="adj" fmla="val 12000"/>
            </a:avLst>
          </a:prstGeom>
          <a:solidFill>
            <a:srgbClr val="14213D"/>
          </a:solidFill>
          <a:ln>
            <a:noFill/>
          </a:ln>
        </p:spPr>
        <p:txBody>
          <a:bodyPr rtlCol="0" anchor="ctr"/>
          <a:lstStyle/>
          <a:p>
            <a:pPr algn="ctr"/>
            <a:endParaRPr/>
          </a:p>
        </p:txBody>
      </p:sp>
      <p:sp>
        <p:nvSpPr>
          <p:cNvPr id="40986" name="TextBox 40985"/>
          <p:cNvSpPr txBox="1"/>
          <p:nvPr/>
        </p:nvSpPr>
        <p:spPr>
          <a:xfrm>
            <a:off x="640080" y="5532120"/>
            <a:ext cx="1417320" cy="566928"/>
          </a:xfrm>
          <a:prstGeom prst="rect">
            <a:avLst/>
          </a:prstGeom>
          <a:noFill/>
        </p:spPr>
        <p:txBody>
          <a:bodyPr wrap="square" lIns="0" tIns="0" rIns="0" bIns="0" anchor="ctr">
            <a:noAutofit/>
          </a:bodyPr>
          <a:lstStyle/>
          <a:p>
            <a:pPr algn="ctr">
              <a:spcBef>
                <a:spcPts val="0"/>
              </a:spcBef>
              <a:spcAft>
                <a:spcPts val="0"/>
              </a:spcAft>
            </a:pPr>
            <a:r>
              <a:rPr sz="1600" b="1" i="0">
                <a:solidFill>
                  <a:srgbClr val="FFFFFF"/>
                </a:solidFill>
                <a:latin typeface="Georgia"/>
              </a:rPr>
              <a:t>AD 350</a:t>
            </a:r>
          </a:p>
        </p:txBody>
      </p:sp>
      <p:sp>
        <p:nvSpPr>
          <p:cNvPr id="40987" name="Rounded Rectangle 40986"/>
          <p:cNvSpPr/>
          <p:nvPr/>
        </p:nvSpPr>
        <p:spPr>
          <a:xfrm>
            <a:off x="2240280" y="5532120"/>
            <a:ext cx="9308592" cy="566928"/>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40988" name="TextBox 40987"/>
          <p:cNvSpPr txBox="1"/>
          <p:nvPr/>
        </p:nvSpPr>
        <p:spPr>
          <a:xfrm>
            <a:off x="2468880" y="5532120"/>
            <a:ext cx="8869680" cy="566928"/>
          </a:xfrm>
          <a:prstGeom prst="rect">
            <a:avLst/>
          </a:prstGeom>
          <a:noFill/>
        </p:spPr>
        <p:txBody>
          <a:bodyPr wrap="square" lIns="0" tIns="0" rIns="0" bIns="0" anchor="ctr">
            <a:noAutofit/>
          </a:bodyPr>
          <a:lstStyle/>
          <a:p>
            <a:pPr algn="l">
              <a:spcBef>
                <a:spcPts val="0"/>
              </a:spcBef>
              <a:spcAft>
                <a:spcPts val="0"/>
              </a:spcAft>
            </a:pPr>
            <a:r>
              <a:rPr sz="1450" b="0" i="0">
                <a:solidFill>
                  <a:srgbClr val="1A1F2B"/>
                </a:solidFill>
                <a:latin typeface="Calibri"/>
              </a:rPr>
              <a:t>The Catholic emperor died and new persecutions started over these issues.</a:t>
            </a:r>
          </a:p>
        </p:txBody>
      </p:sp>
      <p:sp>
        <p:nvSpPr>
          <p:cNvPr id="40962" name="Rectangle 2"/>
          <p:cNvSpPr>
            <a:spLocks noGrp="1" noChangeArrowheads="1"/>
          </p:cNvSpPr>
          <p:nvPr>
            <p:ph type="title"/>
          </p:nvPr>
        </p:nvSpPr>
        <p:spPr>
          <a:xfrm>
            <a:off x="640080" y="749808"/>
            <a:ext cx="10908792" cy="731520"/>
          </a:xfrm>
        </p:spPr>
        <p:txBody>
          <a:bodyPr wrap="square" lIns="0" tIns="0" rIns="0" bIns="0" anchor="t">
            <a:noAutofit/>
          </a:bodyPr>
          <a:lstStyle/>
          <a:p>
            <a:pPr algn="l" eaLnBrk="1" hangingPunct="1">
              <a:lnSpc>
                <a:spcPct val="100000"/>
              </a:lnSpc>
              <a:spcBef>
                <a:spcPts val="0"/>
              </a:spcBef>
              <a:spcAft>
                <a:spcPts val="0"/>
              </a:spcAft>
              <a:defRPr/>
            </a:pPr>
            <a:r>
              <a:rPr sz="3200" b="1" i="0">
                <a:solidFill>
                  <a:srgbClr val="14213D"/>
                </a:solidFill>
                <a:latin typeface="Georgia"/>
              </a:rPr>
              <a:t>The Big News in AD 325–350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sp>
        <p:nvSpPr>
          <p:cNvPr id="43011" name="TextBox 43010"/>
          <p:cNvSpPr txBox="1"/>
          <p:nvPr/>
        </p:nvSpPr>
        <p:spPr>
          <a:xfrm>
            <a:off x="640080" y="411480"/>
            <a:ext cx="82296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THE CONTROVERSY</a:t>
            </a:r>
          </a:p>
        </p:txBody>
      </p:sp>
      <p:sp>
        <p:nvSpPr>
          <p:cNvPr id="43012" name="TextBox 43011"/>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lang="en-US" sz="1100" b="0" i="0">
                <a:solidFill>
                  <a:srgbClr val="6B7280"/>
                </a:solidFill>
                <a:latin typeface="Calibri"/>
              </a:rPr>
              <a:t>23</a:t>
            </a:r>
            <a:endParaRPr sz="1100" b="0" i="0">
              <a:solidFill>
                <a:srgbClr val="6B7280"/>
              </a:solidFill>
              <a:latin typeface="Calibri"/>
            </a:endParaRPr>
          </a:p>
        </p:txBody>
      </p:sp>
      <p:sp>
        <p:nvSpPr>
          <p:cNvPr id="43013" name="Rectangle 43012"/>
          <p:cNvSpPr/>
          <p:nvPr/>
        </p:nvSpPr>
        <p:spPr>
          <a:xfrm>
            <a:off x="822960" y="3337560"/>
            <a:ext cx="10561320" cy="54864"/>
          </a:xfrm>
          <a:prstGeom prst="rect">
            <a:avLst/>
          </a:prstGeom>
          <a:solidFill>
            <a:srgbClr val="D8D2C2"/>
          </a:solidFill>
          <a:ln>
            <a:noFill/>
          </a:ln>
        </p:spPr>
        <p:txBody>
          <a:bodyPr rtlCol="0" anchor="ctr"/>
          <a:lstStyle/>
          <a:p>
            <a:pPr algn="ctr"/>
            <a:endParaRPr/>
          </a:p>
        </p:txBody>
      </p:sp>
      <p:sp>
        <p:nvSpPr>
          <p:cNvPr id="43014" name="TextBox 43013"/>
          <p:cNvSpPr txBox="1"/>
          <p:nvPr/>
        </p:nvSpPr>
        <p:spPr>
          <a:xfrm>
            <a:off x="731519" y="2514600"/>
            <a:ext cx="2011680" cy="548640"/>
          </a:xfrm>
          <a:prstGeom prst="rect">
            <a:avLst/>
          </a:prstGeom>
          <a:noFill/>
        </p:spPr>
        <p:txBody>
          <a:bodyPr wrap="square" lIns="0" tIns="0" rIns="0" bIns="0" anchor="t">
            <a:noAutofit/>
          </a:bodyPr>
          <a:lstStyle/>
          <a:p>
            <a:pPr algn="ctr">
              <a:spcBef>
                <a:spcPts val="0"/>
              </a:spcBef>
              <a:spcAft>
                <a:spcPts val="0"/>
              </a:spcAft>
            </a:pPr>
            <a:r>
              <a:rPr sz="2800" b="1" i="0">
                <a:solidFill>
                  <a:srgbClr val="14213D"/>
                </a:solidFill>
                <a:latin typeface="Georgia"/>
              </a:rPr>
              <a:t>AD 336</a:t>
            </a:r>
          </a:p>
        </p:txBody>
      </p:sp>
      <p:sp>
        <p:nvSpPr>
          <p:cNvPr id="43015" name="Oval 43014"/>
          <p:cNvSpPr/>
          <p:nvPr/>
        </p:nvSpPr>
        <p:spPr>
          <a:xfrm>
            <a:off x="1554480" y="3182112"/>
            <a:ext cx="365760" cy="365760"/>
          </a:xfrm>
          <a:prstGeom prst="ellipse">
            <a:avLst/>
          </a:prstGeom>
          <a:solidFill>
            <a:srgbClr val="14213D"/>
          </a:solidFill>
          <a:ln w="38100">
            <a:solidFill>
              <a:srgbClr val="FAF8F3"/>
            </a:solidFill>
          </a:ln>
        </p:spPr>
        <p:txBody>
          <a:bodyPr rtlCol="0" anchor="ctr"/>
          <a:lstStyle/>
          <a:p>
            <a:pPr algn="ctr"/>
            <a:endParaRPr/>
          </a:p>
        </p:txBody>
      </p:sp>
      <p:sp>
        <p:nvSpPr>
          <p:cNvPr id="43016" name="Rounded Rectangle 43015"/>
          <p:cNvSpPr/>
          <p:nvPr/>
        </p:nvSpPr>
        <p:spPr>
          <a:xfrm>
            <a:off x="731519" y="3749039"/>
            <a:ext cx="2011680" cy="150876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43017" name="TextBox 43016"/>
          <p:cNvSpPr txBox="1"/>
          <p:nvPr/>
        </p:nvSpPr>
        <p:spPr>
          <a:xfrm>
            <a:off x="868680" y="3886200"/>
            <a:ext cx="1737360" cy="457200"/>
          </a:xfrm>
          <a:prstGeom prst="rect">
            <a:avLst/>
          </a:prstGeom>
          <a:noFill/>
        </p:spPr>
        <p:txBody>
          <a:bodyPr wrap="square" lIns="0" tIns="0" rIns="0" bIns="0" anchor="t">
            <a:noAutofit/>
          </a:bodyPr>
          <a:lstStyle/>
          <a:p>
            <a:pPr algn="ctr">
              <a:spcBef>
                <a:spcPts val="0"/>
              </a:spcBef>
              <a:spcAft>
                <a:spcPts val="0"/>
              </a:spcAft>
            </a:pPr>
            <a:r>
              <a:rPr sz="1500" b="1" i="0">
                <a:solidFill>
                  <a:srgbClr val="14213D"/>
                </a:solidFill>
                <a:latin typeface="Calibri"/>
              </a:rPr>
              <a:t>Arius</a:t>
            </a:r>
          </a:p>
        </p:txBody>
      </p:sp>
      <p:sp>
        <p:nvSpPr>
          <p:cNvPr id="43018" name="TextBox 43017"/>
          <p:cNvSpPr txBox="1"/>
          <p:nvPr/>
        </p:nvSpPr>
        <p:spPr>
          <a:xfrm>
            <a:off x="868680" y="4370832"/>
            <a:ext cx="1737360" cy="822960"/>
          </a:xfrm>
          <a:prstGeom prst="rect">
            <a:avLst/>
          </a:prstGeom>
          <a:noFill/>
        </p:spPr>
        <p:txBody>
          <a:bodyPr wrap="square" lIns="0" tIns="0" rIns="0" bIns="0" anchor="t">
            <a:noAutofit/>
          </a:bodyPr>
          <a:lstStyle/>
          <a:p>
            <a:pPr algn="ctr">
              <a:spcBef>
                <a:spcPts val="0"/>
              </a:spcBef>
              <a:spcAft>
                <a:spcPts val="0"/>
              </a:spcAft>
            </a:pPr>
            <a:r>
              <a:rPr sz="1300" b="0" i="0">
                <a:solidFill>
                  <a:srgbClr val="3D4657"/>
                </a:solidFill>
                <a:latin typeface="Calibri"/>
              </a:rPr>
              <a:t>The namesake of the Arian heresy</a:t>
            </a:r>
          </a:p>
        </p:txBody>
      </p:sp>
      <p:sp>
        <p:nvSpPr>
          <p:cNvPr id="43019" name="TextBox 43018"/>
          <p:cNvSpPr txBox="1"/>
          <p:nvPr/>
        </p:nvSpPr>
        <p:spPr>
          <a:xfrm>
            <a:off x="2907791" y="2514600"/>
            <a:ext cx="2011680" cy="548640"/>
          </a:xfrm>
          <a:prstGeom prst="rect">
            <a:avLst/>
          </a:prstGeom>
          <a:noFill/>
        </p:spPr>
        <p:txBody>
          <a:bodyPr wrap="square" lIns="0" tIns="0" rIns="0" bIns="0" anchor="t">
            <a:noAutofit/>
          </a:bodyPr>
          <a:lstStyle/>
          <a:p>
            <a:pPr algn="ctr">
              <a:spcBef>
                <a:spcPts val="0"/>
              </a:spcBef>
              <a:spcAft>
                <a:spcPts val="0"/>
              </a:spcAft>
            </a:pPr>
            <a:r>
              <a:rPr sz="2800" b="1" i="0">
                <a:solidFill>
                  <a:srgbClr val="14213D"/>
                </a:solidFill>
                <a:latin typeface="Georgia"/>
              </a:rPr>
              <a:t>AD 337</a:t>
            </a:r>
          </a:p>
        </p:txBody>
      </p:sp>
      <p:sp>
        <p:nvSpPr>
          <p:cNvPr id="43020" name="Oval 43019"/>
          <p:cNvSpPr/>
          <p:nvPr/>
        </p:nvSpPr>
        <p:spPr>
          <a:xfrm>
            <a:off x="3730751" y="3182112"/>
            <a:ext cx="365760" cy="365760"/>
          </a:xfrm>
          <a:prstGeom prst="ellipse">
            <a:avLst/>
          </a:prstGeom>
          <a:solidFill>
            <a:srgbClr val="14213D"/>
          </a:solidFill>
          <a:ln w="38100">
            <a:solidFill>
              <a:srgbClr val="FAF8F3"/>
            </a:solidFill>
          </a:ln>
        </p:spPr>
        <p:txBody>
          <a:bodyPr rtlCol="0" anchor="ctr"/>
          <a:lstStyle/>
          <a:p>
            <a:pPr algn="ctr"/>
            <a:endParaRPr/>
          </a:p>
        </p:txBody>
      </p:sp>
      <p:sp>
        <p:nvSpPr>
          <p:cNvPr id="43021" name="Rounded Rectangle 43020"/>
          <p:cNvSpPr/>
          <p:nvPr/>
        </p:nvSpPr>
        <p:spPr>
          <a:xfrm>
            <a:off x="2907791" y="3749039"/>
            <a:ext cx="2011680" cy="150876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43022" name="TextBox 43021"/>
          <p:cNvSpPr txBox="1"/>
          <p:nvPr/>
        </p:nvSpPr>
        <p:spPr>
          <a:xfrm>
            <a:off x="3044951" y="3886200"/>
            <a:ext cx="1737360" cy="457200"/>
          </a:xfrm>
          <a:prstGeom prst="rect">
            <a:avLst/>
          </a:prstGeom>
          <a:noFill/>
        </p:spPr>
        <p:txBody>
          <a:bodyPr wrap="square" lIns="0" tIns="0" rIns="0" bIns="0" anchor="t">
            <a:noAutofit/>
          </a:bodyPr>
          <a:lstStyle/>
          <a:p>
            <a:pPr algn="ctr">
              <a:spcBef>
                <a:spcPts val="0"/>
              </a:spcBef>
              <a:spcAft>
                <a:spcPts val="0"/>
              </a:spcAft>
            </a:pPr>
            <a:r>
              <a:rPr sz="1500" b="1" i="0">
                <a:solidFill>
                  <a:srgbClr val="14213D"/>
                </a:solidFill>
                <a:latin typeface="Calibri"/>
              </a:rPr>
              <a:t>Constantine</a:t>
            </a:r>
          </a:p>
        </p:txBody>
      </p:sp>
      <p:sp>
        <p:nvSpPr>
          <p:cNvPr id="43023" name="TextBox 43022"/>
          <p:cNvSpPr txBox="1"/>
          <p:nvPr/>
        </p:nvSpPr>
        <p:spPr>
          <a:xfrm>
            <a:off x="3044951" y="4370832"/>
            <a:ext cx="1737360" cy="822960"/>
          </a:xfrm>
          <a:prstGeom prst="rect">
            <a:avLst/>
          </a:prstGeom>
          <a:noFill/>
        </p:spPr>
        <p:txBody>
          <a:bodyPr wrap="square" lIns="0" tIns="0" rIns="0" bIns="0" anchor="t">
            <a:noAutofit/>
          </a:bodyPr>
          <a:lstStyle/>
          <a:p>
            <a:pPr algn="ctr">
              <a:spcBef>
                <a:spcPts val="0"/>
              </a:spcBef>
              <a:spcAft>
                <a:spcPts val="0"/>
              </a:spcAft>
            </a:pPr>
            <a:r>
              <a:rPr sz="1300" b="0" i="0">
                <a:solidFill>
                  <a:srgbClr val="3D4657"/>
                </a:solidFill>
                <a:latin typeface="Calibri"/>
              </a:rPr>
              <a:t>The Catholic bishops returned</a:t>
            </a:r>
          </a:p>
        </p:txBody>
      </p:sp>
      <p:sp>
        <p:nvSpPr>
          <p:cNvPr id="43024" name="TextBox 43023"/>
          <p:cNvSpPr txBox="1"/>
          <p:nvPr/>
        </p:nvSpPr>
        <p:spPr>
          <a:xfrm>
            <a:off x="5084064" y="2514600"/>
            <a:ext cx="2011680" cy="548640"/>
          </a:xfrm>
          <a:prstGeom prst="rect">
            <a:avLst/>
          </a:prstGeom>
          <a:noFill/>
        </p:spPr>
        <p:txBody>
          <a:bodyPr wrap="square" lIns="0" tIns="0" rIns="0" bIns="0" anchor="t">
            <a:noAutofit/>
          </a:bodyPr>
          <a:lstStyle/>
          <a:p>
            <a:pPr algn="ctr">
              <a:spcBef>
                <a:spcPts val="0"/>
              </a:spcBef>
              <a:spcAft>
                <a:spcPts val="0"/>
              </a:spcAft>
            </a:pPr>
            <a:r>
              <a:rPr sz="2800" b="1" i="0">
                <a:solidFill>
                  <a:srgbClr val="14213D"/>
                </a:solidFill>
                <a:latin typeface="Georgia"/>
              </a:rPr>
              <a:t>AD 350</a:t>
            </a:r>
          </a:p>
        </p:txBody>
      </p:sp>
      <p:sp>
        <p:nvSpPr>
          <p:cNvPr id="43025" name="Oval 43024"/>
          <p:cNvSpPr/>
          <p:nvPr/>
        </p:nvSpPr>
        <p:spPr>
          <a:xfrm>
            <a:off x="5907024" y="3182112"/>
            <a:ext cx="365760" cy="365760"/>
          </a:xfrm>
          <a:prstGeom prst="ellipse">
            <a:avLst/>
          </a:prstGeom>
          <a:solidFill>
            <a:srgbClr val="14213D"/>
          </a:solidFill>
          <a:ln w="38100">
            <a:solidFill>
              <a:srgbClr val="FAF8F3"/>
            </a:solidFill>
          </a:ln>
        </p:spPr>
        <p:txBody>
          <a:bodyPr rtlCol="0" anchor="ctr"/>
          <a:lstStyle/>
          <a:p>
            <a:pPr algn="ctr"/>
            <a:endParaRPr/>
          </a:p>
        </p:txBody>
      </p:sp>
      <p:sp>
        <p:nvSpPr>
          <p:cNvPr id="43026" name="Rounded Rectangle 43025"/>
          <p:cNvSpPr/>
          <p:nvPr/>
        </p:nvSpPr>
        <p:spPr>
          <a:xfrm>
            <a:off x="5084064" y="3749039"/>
            <a:ext cx="2011680" cy="150876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43027" name="TextBox 43026"/>
          <p:cNvSpPr txBox="1"/>
          <p:nvPr/>
        </p:nvSpPr>
        <p:spPr>
          <a:xfrm>
            <a:off x="5221224" y="3886200"/>
            <a:ext cx="1737360" cy="457200"/>
          </a:xfrm>
          <a:prstGeom prst="rect">
            <a:avLst/>
          </a:prstGeom>
          <a:noFill/>
        </p:spPr>
        <p:txBody>
          <a:bodyPr wrap="square" lIns="0" tIns="0" rIns="0" bIns="0" anchor="t">
            <a:noAutofit/>
          </a:bodyPr>
          <a:lstStyle/>
          <a:p>
            <a:pPr algn="ctr">
              <a:spcBef>
                <a:spcPts val="0"/>
              </a:spcBef>
              <a:spcAft>
                <a:spcPts val="0"/>
              </a:spcAft>
            </a:pPr>
            <a:r>
              <a:rPr sz="1500" b="1" i="0">
                <a:solidFill>
                  <a:srgbClr val="14213D"/>
                </a:solidFill>
                <a:latin typeface="Calibri"/>
              </a:rPr>
              <a:t>The Catholic emperor</a:t>
            </a:r>
          </a:p>
        </p:txBody>
      </p:sp>
      <p:sp>
        <p:nvSpPr>
          <p:cNvPr id="43028" name="TextBox 43027"/>
          <p:cNvSpPr txBox="1"/>
          <p:nvPr/>
        </p:nvSpPr>
        <p:spPr>
          <a:xfrm>
            <a:off x="5221224" y="4370832"/>
            <a:ext cx="1737360" cy="822960"/>
          </a:xfrm>
          <a:prstGeom prst="rect">
            <a:avLst/>
          </a:prstGeom>
          <a:noFill/>
        </p:spPr>
        <p:txBody>
          <a:bodyPr wrap="square" lIns="0" tIns="0" rIns="0" bIns="0" anchor="t">
            <a:noAutofit/>
          </a:bodyPr>
          <a:lstStyle/>
          <a:p>
            <a:pPr algn="ctr">
              <a:spcBef>
                <a:spcPts val="0"/>
              </a:spcBef>
              <a:spcAft>
                <a:spcPts val="0"/>
              </a:spcAft>
            </a:pPr>
            <a:r>
              <a:rPr sz="1300" b="0" i="0">
                <a:solidFill>
                  <a:srgbClr val="3D4657"/>
                </a:solidFill>
                <a:latin typeface="Calibri"/>
              </a:rPr>
              <a:t>New persecutions started</a:t>
            </a:r>
          </a:p>
        </p:txBody>
      </p:sp>
      <p:sp>
        <p:nvSpPr>
          <p:cNvPr id="43029" name="TextBox 43028"/>
          <p:cNvSpPr txBox="1"/>
          <p:nvPr/>
        </p:nvSpPr>
        <p:spPr>
          <a:xfrm>
            <a:off x="7260336" y="2514600"/>
            <a:ext cx="2011680" cy="548640"/>
          </a:xfrm>
          <a:prstGeom prst="rect">
            <a:avLst/>
          </a:prstGeom>
          <a:noFill/>
        </p:spPr>
        <p:txBody>
          <a:bodyPr wrap="square" lIns="0" tIns="0" rIns="0" bIns="0" anchor="t">
            <a:noAutofit/>
          </a:bodyPr>
          <a:lstStyle/>
          <a:p>
            <a:pPr algn="ctr">
              <a:spcBef>
                <a:spcPts val="0"/>
              </a:spcBef>
              <a:spcAft>
                <a:spcPts val="0"/>
              </a:spcAft>
            </a:pPr>
            <a:r>
              <a:rPr sz="2800" b="1" i="0">
                <a:solidFill>
                  <a:srgbClr val="14213D"/>
                </a:solidFill>
                <a:latin typeface="Georgia"/>
              </a:rPr>
              <a:t>AD 361</a:t>
            </a:r>
          </a:p>
        </p:txBody>
      </p:sp>
      <p:sp>
        <p:nvSpPr>
          <p:cNvPr id="43030" name="Oval 43029"/>
          <p:cNvSpPr/>
          <p:nvPr/>
        </p:nvSpPr>
        <p:spPr>
          <a:xfrm>
            <a:off x="8083296" y="3182112"/>
            <a:ext cx="365760" cy="365760"/>
          </a:xfrm>
          <a:prstGeom prst="ellipse">
            <a:avLst/>
          </a:prstGeom>
          <a:solidFill>
            <a:srgbClr val="14213D"/>
          </a:solidFill>
          <a:ln w="38100">
            <a:solidFill>
              <a:srgbClr val="FAF8F3"/>
            </a:solidFill>
          </a:ln>
        </p:spPr>
        <p:txBody>
          <a:bodyPr rtlCol="0" anchor="ctr"/>
          <a:lstStyle/>
          <a:p>
            <a:pPr algn="ctr"/>
            <a:endParaRPr/>
          </a:p>
        </p:txBody>
      </p:sp>
      <p:sp>
        <p:nvSpPr>
          <p:cNvPr id="43031" name="Rounded Rectangle 43030"/>
          <p:cNvSpPr/>
          <p:nvPr/>
        </p:nvSpPr>
        <p:spPr>
          <a:xfrm>
            <a:off x="7260336" y="3749039"/>
            <a:ext cx="2011680" cy="150876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43032" name="TextBox 43031"/>
          <p:cNvSpPr txBox="1"/>
          <p:nvPr/>
        </p:nvSpPr>
        <p:spPr>
          <a:xfrm>
            <a:off x="7397496" y="3886200"/>
            <a:ext cx="1737360" cy="457200"/>
          </a:xfrm>
          <a:prstGeom prst="rect">
            <a:avLst/>
          </a:prstGeom>
          <a:noFill/>
        </p:spPr>
        <p:txBody>
          <a:bodyPr wrap="square" lIns="0" tIns="0" rIns="0" bIns="0" anchor="t">
            <a:noAutofit/>
          </a:bodyPr>
          <a:lstStyle/>
          <a:p>
            <a:pPr algn="ctr">
              <a:spcBef>
                <a:spcPts val="0"/>
              </a:spcBef>
              <a:spcAft>
                <a:spcPts val="0"/>
              </a:spcAft>
            </a:pPr>
            <a:r>
              <a:rPr sz="1500" b="1" i="0">
                <a:solidFill>
                  <a:srgbClr val="14213D"/>
                </a:solidFill>
                <a:latin typeface="Calibri"/>
              </a:rPr>
              <a:t>Constantius II</a:t>
            </a:r>
          </a:p>
        </p:txBody>
      </p:sp>
      <p:sp>
        <p:nvSpPr>
          <p:cNvPr id="43033" name="TextBox 43032"/>
          <p:cNvSpPr txBox="1"/>
          <p:nvPr/>
        </p:nvSpPr>
        <p:spPr>
          <a:xfrm>
            <a:off x="7397496" y="4370832"/>
            <a:ext cx="1737360" cy="822960"/>
          </a:xfrm>
          <a:prstGeom prst="rect">
            <a:avLst/>
          </a:prstGeom>
          <a:noFill/>
        </p:spPr>
        <p:txBody>
          <a:bodyPr wrap="square" lIns="0" tIns="0" rIns="0" bIns="0" anchor="t">
            <a:noAutofit/>
          </a:bodyPr>
          <a:lstStyle/>
          <a:p>
            <a:pPr algn="ctr">
              <a:spcBef>
                <a:spcPts val="0"/>
              </a:spcBef>
              <a:spcAft>
                <a:spcPts val="0"/>
              </a:spcAft>
            </a:pPr>
            <a:r>
              <a:rPr sz="1300" b="0" i="0">
                <a:solidFill>
                  <a:srgbClr val="3D4657"/>
                </a:solidFill>
                <a:latin typeface="Calibri"/>
              </a:rPr>
              <a:t>The Arian emperor</a:t>
            </a:r>
          </a:p>
        </p:txBody>
      </p:sp>
      <p:sp>
        <p:nvSpPr>
          <p:cNvPr id="43034" name="TextBox 43033"/>
          <p:cNvSpPr txBox="1"/>
          <p:nvPr/>
        </p:nvSpPr>
        <p:spPr>
          <a:xfrm>
            <a:off x="9436608" y="2514600"/>
            <a:ext cx="2011680" cy="548640"/>
          </a:xfrm>
          <a:prstGeom prst="rect">
            <a:avLst/>
          </a:prstGeom>
          <a:noFill/>
        </p:spPr>
        <p:txBody>
          <a:bodyPr wrap="square" lIns="0" tIns="0" rIns="0" bIns="0" anchor="t">
            <a:noAutofit/>
          </a:bodyPr>
          <a:lstStyle/>
          <a:p>
            <a:pPr algn="ctr">
              <a:spcBef>
                <a:spcPts val="0"/>
              </a:spcBef>
              <a:spcAft>
                <a:spcPts val="0"/>
              </a:spcAft>
            </a:pPr>
            <a:r>
              <a:rPr sz="2800" b="1" i="0">
                <a:solidFill>
                  <a:srgbClr val="14213D"/>
                </a:solidFill>
                <a:latin typeface="Georgia"/>
              </a:rPr>
              <a:t>AD 373</a:t>
            </a:r>
          </a:p>
        </p:txBody>
      </p:sp>
      <p:sp>
        <p:nvSpPr>
          <p:cNvPr id="43035" name="Oval 43034"/>
          <p:cNvSpPr/>
          <p:nvPr/>
        </p:nvSpPr>
        <p:spPr>
          <a:xfrm>
            <a:off x="10259568" y="3182112"/>
            <a:ext cx="365760" cy="365760"/>
          </a:xfrm>
          <a:prstGeom prst="ellipse">
            <a:avLst/>
          </a:prstGeom>
          <a:solidFill>
            <a:srgbClr val="14213D"/>
          </a:solidFill>
          <a:ln w="38100">
            <a:solidFill>
              <a:srgbClr val="FAF8F3"/>
            </a:solidFill>
          </a:ln>
        </p:spPr>
        <p:txBody>
          <a:bodyPr rtlCol="0" anchor="ctr"/>
          <a:lstStyle/>
          <a:p>
            <a:pPr algn="ctr"/>
            <a:endParaRPr/>
          </a:p>
        </p:txBody>
      </p:sp>
      <p:sp>
        <p:nvSpPr>
          <p:cNvPr id="43036" name="Rounded Rectangle 43035"/>
          <p:cNvSpPr/>
          <p:nvPr/>
        </p:nvSpPr>
        <p:spPr>
          <a:xfrm>
            <a:off x="9436608" y="3749039"/>
            <a:ext cx="2011680" cy="150876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43037" name="TextBox 43036"/>
          <p:cNvSpPr txBox="1"/>
          <p:nvPr/>
        </p:nvSpPr>
        <p:spPr>
          <a:xfrm>
            <a:off x="9573768" y="3886200"/>
            <a:ext cx="1737360" cy="457200"/>
          </a:xfrm>
          <a:prstGeom prst="rect">
            <a:avLst/>
          </a:prstGeom>
          <a:noFill/>
        </p:spPr>
        <p:txBody>
          <a:bodyPr wrap="square" lIns="0" tIns="0" rIns="0" bIns="0" anchor="t">
            <a:noAutofit/>
          </a:bodyPr>
          <a:lstStyle/>
          <a:p>
            <a:pPr algn="ctr">
              <a:spcBef>
                <a:spcPts val="0"/>
              </a:spcBef>
              <a:spcAft>
                <a:spcPts val="0"/>
              </a:spcAft>
            </a:pPr>
            <a:r>
              <a:rPr sz="1500" b="1" i="0">
                <a:solidFill>
                  <a:srgbClr val="14213D"/>
                </a:solidFill>
                <a:latin typeface="Calibri"/>
              </a:rPr>
              <a:t>Athanasius</a:t>
            </a:r>
          </a:p>
        </p:txBody>
      </p:sp>
      <p:sp>
        <p:nvSpPr>
          <p:cNvPr id="43038" name="TextBox 43037"/>
          <p:cNvSpPr txBox="1"/>
          <p:nvPr/>
        </p:nvSpPr>
        <p:spPr>
          <a:xfrm>
            <a:off x="9573768" y="4370832"/>
            <a:ext cx="1737360" cy="822960"/>
          </a:xfrm>
          <a:prstGeom prst="rect">
            <a:avLst/>
          </a:prstGeom>
          <a:noFill/>
        </p:spPr>
        <p:txBody>
          <a:bodyPr wrap="square" lIns="0" tIns="0" rIns="0" bIns="0" anchor="t">
            <a:noAutofit/>
          </a:bodyPr>
          <a:lstStyle/>
          <a:p>
            <a:pPr algn="ctr">
              <a:spcBef>
                <a:spcPts val="0"/>
              </a:spcBef>
              <a:spcAft>
                <a:spcPts val="0"/>
              </a:spcAft>
            </a:pPr>
            <a:r>
              <a:rPr sz="1300" b="0" i="0">
                <a:solidFill>
                  <a:srgbClr val="3D4657"/>
                </a:solidFill>
                <a:latin typeface="Calibri"/>
              </a:rPr>
              <a:t>Principal opponent of Arius at Nicaea</a:t>
            </a:r>
          </a:p>
        </p:txBody>
      </p:sp>
      <p:sp>
        <p:nvSpPr>
          <p:cNvPr id="43039" name="Rounded Rectangle 43038"/>
          <p:cNvSpPr/>
          <p:nvPr/>
        </p:nvSpPr>
        <p:spPr>
          <a:xfrm>
            <a:off x="640080" y="5532120"/>
            <a:ext cx="10908792" cy="594360"/>
          </a:xfrm>
          <a:prstGeom prst="roundRect">
            <a:avLst>
              <a:gd name="adj" fmla="val 5000"/>
            </a:avLst>
          </a:prstGeom>
          <a:solidFill>
            <a:srgbClr val="14213D"/>
          </a:solidFill>
          <a:ln>
            <a:noFill/>
          </a:ln>
        </p:spPr>
        <p:txBody>
          <a:bodyPr rtlCol="0" anchor="ctr"/>
          <a:lstStyle/>
          <a:p>
            <a:pPr algn="ctr"/>
            <a:endParaRPr/>
          </a:p>
        </p:txBody>
      </p:sp>
      <p:sp>
        <p:nvSpPr>
          <p:cNvPr id="43040" name="TextBox 43039"/>
          <p:cNvSpPr txBox="1"/>
          <p:nvPr/>
        </p:nvSpPr>
        <p:spPr>
          <a:xfrm>
            <a:off x="640080" y="5532120"/>
            <a:ext cx="10908792" cy="594360"/>
          </a:xfrm>
          <a:prstGeom prst="rect">
            <a:avLst/>
          </a:prstGeom>
          <a:noFill/>
        </p:spPr>
        <p:txBody>
          <a:bodyPr wrap="square" lIns="0" tIns="0" rIns="0" bIns="0" anchor="ctr">
            <a:noAutofit/>
          </a:bodyPr>
          <a:lstStyle/>
          <a:p>
            <a:pPr algn="ctr">
              <a:spcBef>
                <a:spcPts val="0"/>
              </a:spcBef>
              <a:spcAft>
                <a:spcPts val="0"/>
              </a:spcAft>
            </a:pPr>
            <a:r>
              <a:rPr sz="1600" b="0" i="0">
                <a:solidFill>
                  <a:srgbClr val="FFFFFF"/>
                </a:solidFill>
                <a:latin typeface="Calibri"/>
              </a:rPr>
              <a:t>All gone by the 370s, yet their supporters carried the controversy on.</a:t>
            </a:r>
          </a:p>
        </p:txBody>
      </p:sp>
      <p:sp>
        <p:nvSpPr>
          <p:cNvPr id="43010" name="Rectangle 2"/>
          <p:cNvSpPr>
            <a:spLocks noGrp="1" noChangeArrowheads="1"/>
          </p:cNvSpPr>
          <p:nvPr>
            <p:ph type="title"/>
          </p:nvPr>
        </p:nvSpPr>
        <p:spPr>
          <a:xfrm>
            <a:off x="640080" y="749808"/>
            <a:ext cx="10908792" cy="914400"/>
          </a:xfrm>
        </p:spPr>
        <p:txBody>
          <a:bodyPr wrap="square" lIns="0" tIns="0" rIns="0" bIns="0">
            <a:noAutofit/>
          </a:bodyPr>
          <a:lstStyle/>
          <a:p>
            <a:pPr algn="l" eaLnBrk="1" hangingPunct="1">
              <a:lnSpc>
                <a:spcPct val="100000"/>
              </a:lnSpc>
              <a:spcBef>
                <a:spcPts val="0"/>
              </a:spcBef>
              <a:spcAft>
                <a:spcPts val="0"/>
              </a:spcAft>
              <a:defRPr/>
            </a:pPr>
            <a:r>
              <a:rPr lang="en-US" sz="2600" b="1" i="0">
                <a:solidFill>
                  <a:srgbClr val="14213D"/>
                </a:solidFill>
                <a:latin typeface="Georgia"/>
              </a:rPr>
              <a:t>Now everyone on both sides has died, and their supporters continue.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bg>
      <p:bgPr>
        <a:solidFill>
          <a:srgbClr val="FAF8F3"/>
        </a:solidFill>
        <a:effectLst/>
      </p:bgPr>
    </p:bg>
    <p:spTree>
      <p:nvGrpSpPr>
        <p:cNvPr id="1" name=""/>
        <p:cNvGrpSpPr/>
        <p:nvPr/>
      </p:nvGrpSpPr>
      <p:grpSpPr>
        <a:xfrm>
          <a:off x="0" y="0"/>
          <a:ext cx="0" cy="0"/>
          <a:chOff x="0" y="0"/>
          <a:chExt cx="0" cy="0"/>
        </a:xfrm>
      </p:grpSpPr>
      <p:sp>
        <p:nvSpPr>
          <p:cNvPr id="44035" name="TextBox 44034"/>
          <p:cNvSpPr txBox="1"/>
          <p:nvPr/>
        </p:nvSpPr>
        <p:spPr>
          <a:xfrm>
            <a:off x="640080" y="411480"/>
            <a:ext cx="82296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THE CONTROVERSY</a:t>
            </a:r>
          </a:p>
        </p:txBody>
      </p:sp>
      <p:sp>
        <p:nvSpPr>
          <p:cNvPr id="44036" name="TextBox 44035"/>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lang="en-US" sz="1100" b="0" i="0">
                <a:solidFill>
                  <a:srgbClr val="6B7280"/>
                </a:solidFill>
                <a:latin typeface="Calibri"/>
              </a:rPr>
              <a:t>24</a:t>
            </a:r>
            <a:endParaRPr sz="1100" b="0" i="0">
              <a:solidFill>
                <a:srgbClr val="6B7280"/>
              </a:solidFill>
              <a:latin typeface="Calibri"/>
            </a:endParaRPr>
          </a:p>
        </p:txBody>
      </p:sp>
      <p:sp>
        <p:nvSpPr>
          <p:cNvPr id="44037" name="Rounded Rectangle 44036"/>
          <p:cNvSpPr/>
          <p:nvPr/>
        </p:nvSpPr>
        <p:spPr>
          <a:xfrm>
            <a:off x="640080" y="1783080"/>
            <a:ext cx="5376672" cy="20116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44038" name="TextBox 44037"/>
          <p:cNvSpPr txBox="1"/>
          <p:nvPr/>
        </p:nvSpPr>
        <p:spPr>
          <a:xfrm>
            <a:off x="914400" y="1984248"/>
            <a:ext cx="4846320" cy="365760"/>
          </a:xfrm>
          <a:prstGeom prst="rect">
            <a:avLst/>
          </a:prstGeom>
          <a:noFill/>
        </p:spPr>
        <p:txBody>
          <a:bodyPr wrap="square" lIns="0" tIns="0" rIns="0" bIns="0" anchor="t">
            <a:noAutofit/>
          </a:bodyPr>
          <a:lstStyle/>
          <a:p>
            <a:pPr algn="l">
              <a:spcBef>
                <a:spcPts val="0"/>
              </a:spcBef>
              <a:spcAft>
                <a:spcPts val="0"/>
              </a:spcAft>
            </a:pPr>
            <a:r>
              <a:rPr sz="1900" b="1" i="0">
                <a:solidFill>
                  <a:srgbClr val="8A6217"/>
                </a:solidFill>
                <a:latin typeface="Georgia"/>
              </a:rPr>
              <a:t>The Arians split</a:t>
            </a:r>
          </a:p>
        </p:txBody>
      </p:sp>
      <p:sp>
        <p:nvSpPr>
          <p:cNvPr id="44039" name="TextBox 44038"/>
          <p:cNvSpPr txBox="1"/>
          <p:nvPr/>
        </p:nvSpPr>
        <p:spPr>
          <a:xfrm>
            <a:off x="914400" y="2441448"/>
            <a:ext cx="4846320" cy="1280160"/>
          </a:xfrm>
          <a:prstGeom prst="rect">
            <a:avLst/>
          </a:prstGeom>
          <a:noFill/>
        </p:spPr>
        <p:txBody>
          <a:bodyPr wrap="square" lIns="0" tIns="0" rIns="0" bIns="0" anchor="t">
            <a:noAutofit/>
          </a:bodyPr>
          <a:lstStyle/>
          <a:p>
            <a:pPr algn="l">
              <a:spcBef>
                <a:spcPts val="0"/>
              </a:spcBef>
              <a:spcAft>
                <a:spcPts val="0"/>
              </a:spcAft>
            </a:pPr>
            <a:r>
              <a:rPr sz="1500" b="0" i="0">
                <a:solidFill>
                  <a:srgbClr val="1A1F2B"/>
                </a:solidFill>
                <a:latin typeface="Calibri"/>
              </a:rPr>
              <a:t>The Arians then split into factions, with some extreme and others almost Catholic.</a:t>
            </a:r>
          </a:p>
        </p:txBody>
      </p:sp>
      <p:sp>
        <p:nvSpPr>
          <p:cNvPr id="44040" name="Rounded Rectangle 44039"/>
          <p:cNvSpPr/>
          <p:nvPr/>
        </p:nvSpPr>
        <p:spPr>
          <a:xfrm>
            <a:off x="6172200" y="1783080"/>
            <a:ext cx="5376672" cy="20116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44041" name="TextBox 44040"/>
          <p:cNvSpPr txBox="1"/>
          <p:nvPr/>
        </p:nvSpPr>
        <p:spPr>
          <a:xfrm>
            <a:off x="6446520" y="1984248"/>
            <a:ext cx="4846320" cy="365760"/>
          </a:xfrm>
          <a:prstGeom prst="rect">
            <a:avLst/>
          </a:prstGeom>
          <a:noFill/>
        </p:spPr>
        <p:txBody>
          <a:bodyPr wrap="square" lIns="0" tIns="0" rIns="0" bIns="0" anchor="t">
            <a:noAutofit/>
          </a:bodyPr>
          <a:lstStyle/>
          <a:p>
            <a:pPr algn="l">
              <a:spcBef>
                <a:spcPts val="0"/>
              </a:spcBef>
              <a:spcAft>
                <a:spcPts val="0"/>
              </a:spcAft>
            </a:pPr>
            <a:r>
              <a:rPr sz="1900" b="1" i="0">
                <a:solidFill>
                  <a:srgbClr val="8A6217"/>
                </a:solidFill>
                <a:latin typeface="Georgia"/>
              </a:rPr>
              <a:t>AD 361</a:t>
            </a:r>
          </a:p>
        </p:txBody>
      </p:sp>
      <p:sp>
        <p:nvSpPr>
          <p:cNvPr id="44042" name="TextBox 44041"/>
          <p:cNvSpPr txBox="1"/>
          <p:nvPr/>
        </p:nvSpPr>
        <p:spPr>
          <a:xfrm>
            <a:off x="6446520" y="2441448"/>
            <a:ext cx="4846320" cy="1280160"/>
          </a:xfrm>
          <a:prstGeom prst="rect">
            <a:avLst/>
          </a:prstGeom>
          <a:noFill/>
        </p:spPr>
        <p:txBody>
          <a:bodyPr wrap="square" lIns="0" tIns="0" rIns="0" bIns="0" anchor="t">
            <a:noAutofit/>
          </a:bodyPr>
          <a:lstStyle/>
          <a:p>
            <a:pPr algn="l">
              <a:spcBef>
                <a:spcPts val="0"/>
              </a:spcBef>
              <a:spcAft>
                <a:spcPts val="0"/>
              </a:spcAft>
            </a:pPr>
            <a:r>
              <a:rPr sz="1500" b="0" i="0">
                <a:solidFill>
                  <a:srgbClr val="1A1F2B"/>
                </a:solidFill>
                <a:latin typeface="Calibri"/>
              </a:rPr>
              <a:t>The Arian Emperor Constantius II died (Valens, also Arian, ruled the East until 378). The Catholics adopted some of the moderate views, which brought them a large part of the Arians as supporters.</a:t>
            </a:r>
          </a:p>
        </p:txBody>
      </p:sp>
      <p:sp>
        <p:nvSpPr>
          <p:cNvPr id="44043" name="Rounded Rectangle 44042"/>
          <p:cNvSpPr/>
          <p:nvPr/>
        </p:nvSpPr>
        <p:spPr>
          <a:xfrm>
            <a:off x="640080" y="3977639"/>
            <a:ext cx="5376672" cy="20116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44044" name="TextBox 44043"/>
          <p:cNvSpPr txBox="1"/>
          <p:nvPr/>
        </p:nvSpPr>
        <p:spPr>
          <a:xfrm>
            <a:off x="914400" y="4178807"/>
            <a:ext cx="4846320" cy="365760"/>
          </a:xfrm>
          <a:prstGeom prst="rect">
            <a:avLst/>
          </a:prstGeom>
          <a:noFill/>
        </p:spPr>
        <p:txBody>
          <a:bodyPr wrap="square" lIns="0" tIns="0" rIns="0" bIns="0" anchor="t">
            <a:noAutofit/>
          </a:bodyPr>
          <a:lstStyle/>
          <a:p>
            <a:pPr algn="l">
              <a:spcBef>
                <a:spcPts val="0"/>
              </a:spcBef>
              <a:spcAft>
                <a:spcPts val="0"/>
              </a:spcAft>
            </a:pPr>
            <a:r>
              <a:rPr sz="1900" b="1" i="0">
                <a:solidFill>
                  <a:srgbClr val="8A6217"/>
                </a:solidFill>
                <a:latin typeface="Georgia"/>
              </a:rPr>
              <a:t>AD 381</a:t>
            </a:r>
          </a:p>
        </p:txBody>
      </p:sp>
      <p:sp>
        <p:nvSpPr>
          <p:cNvPr id="44045" name="TextBox 44044"/>
          <p:cNvSpPr txBox="1"/>
          <p:nvPr/>
        </p:nvSpPr>
        <p:spPr>
          <a:xfrm>
            <a:off x="914400" y="4636007"/>
            <a:ext cx="4846320" cy="1280160"/>
          </a:xfrm>
          <a:prstGeom prst="rect">
            <a:avLst/>
          </a:prstGeom>
          <a:noFill/>
        </p:spPr>
        <p:txBody>
          <a:bodyPr wrap="square" lIns="0" tIns="0" rIns="0" bIns="0" anchor="t">
            <a:noAutofit/>
          </a:bodyPr>
          <a:lstStyle/>
          <a:p>
            <a:pPr algn="l">
              <a:spcBef>
                <a:spcPts val="0"/>
              </a:spcBef>
              <a:spcAft>
                <a:spcPts val="0"/>
              </a:spcAft>
            </a:pPr>
            <a:r>
              <a:rPr sz="1500" b="0" i="0">
                <a:solidFill>
                  <a:srgbClr val="1A1F2B"/>
                </a:solidFill>
                <a:latin typeface="Calibri"/>
              </a:rPr>
              <a:t>Ultimately a new emperor, Theodosius, allowed a final council on this topic, at which the position we now call orthodox prevailed at the “Council of Constantinople.”</a:t>
            </a:r>
          </a:p>
        </p:txBody>
      </p:sp>
      <p:sp>
        <p:nvSpPr>
          <p:cNvPr id="44046" name="Rounded Rectangle 44045"/>
          <p:cNvSpPr/>
          <p:nvPr/>
        </p:nvSpPr>
        <p:spPr>
          <a:xfrm>
            <a:off x="6172200" y="3977639"/>
            <a:ext cx="5376672" cy="20116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44047" name="TextBox 44046"/>
          <p:cNvSpPr txBox="1"/>
          <p:nvPr/>
        </p:nvSpPr>
        <p:spPr>
          <a:xfrm>
            <a:off x="6446520" y="4178807"/>
            <a:ext cx="4846320" cy="365760"/>
          </a:xfrm>
          <a:prstGeom prst="rect">
            <a:avLst/>
          </a:prstGeom>
          <a:noFill/>
        </p:spPr>
        <p:txBody>
          <a:bodyPr wrap="square" lIns="0" tIns="0" rIns="0" bIns="0" anchor="t">
            <a:noAutofit/>
          </a:bodyPr>
          <a:lstStyle/>
          <a:p>
            <a:pPr algn="l">
              <a:spcBef>
                <a:spcPts val="0"/>
              </a:spcBef>
              <a:spcAft>
                <a:spcPts val="0"/>
              </a:spcAft>
            </a:pPr>
            <a:r>
              <a:rPr sz="1900" b="1" i="0">
                <a:solidFill>
                  <a:srgbClr val="8A6217"/>
                </a:solidFill>
                <a:latin typeface="Georgia"/>
              </a:rPr>
              <a:t>Aftermath</a:t>
            </a:r>
          </a:p>
        </p:txBody>
      </p:sp>
      <p:sp>
        <p:nvSpPr>
          <p:cNvPr id="44048" name="TextBox 44047"/>
          <p:cNvSpPr txBox="1"/>
          <p:nvPr/>
        </p:nvSpPr>
        <p:spPr>
          <a:xfrm>
            <a:off x="6446520" y="4636007"/>
            <a:ext cx="4846320" cy="1280160"/>
          </a:xfrm>
          <a:prstGeom prst="rect">
            <a:avLst/>
          </a:prstGeom>
          <a:noFill/>
        </p:spPr>
        <p:txBody>
          <a:bodyPr wrap="square" lIns="0" tIns="0" rIns="0" bIns="0" anchor="t">
            <a:noAutofit/>
          </a:bodyPr>
          <a:lstStyle/>
          <a:p>
            <a:pPr algn="l">
              <a:spcBef>
                <a:spcPts val="0"/>
              </a:spcBef>
              <a:spcAft>
                <a:spcPts val="0"/>
              </a:spcAft>
            </a:pPr>
            <a:r>
              <a:rPr sz="1500" b="0" i="0">
                <a:solidFill>
                  <a:srgbClr val="1A1F2B"/>
                </a:solidFill>
                <a:latin typeface="Calibri"/>
              </a:rPr>
              <a:t>Arianism was driven from the empire, retaining a foothold only among the Germanic tribes. The Franks’ conversion in AD 496 was to the Catholic faith; the last Germanic Arians (Visigoths, AD 589) followed.</a:t>
            </a:r>
          </a:p>
        </p:txBody>
      </p:sp>
      <p:sp>
        <p:nvSpPr>
          <p:cNvPr id="44034" name="Rectangle 2"/>
          <p:cNvSpPr>
            <a:spLocks noGrp="1" noChangeArrowheads="1"/>
          </p:cNvSpPr>
          <p:nvPr>
            <p:ph type="title"/>
          </p:nvPr>
        </p:nvSpPr>
        <p:spPr>
          <a:xfrm>
            <a:off x="640080" y="749808"/>
            <a:ext cx="10908792" cy="731520"/>
          </a:xfrm>
        </p:spPr>
        <p:txBody>
          <a:bodyPr wrap="square" lIns="0" tIns="0" rIns="0" bIns="0" anchor="t">
            <a:noAutofit/>
          </a:bodyPr>
          <a:lstStyle/>
          <a:p>
            <a:pPr algn="l" eaLnBrk="1" hangingPunct="1">
              <a:lnSpc>
                <a:spcPct val="100000"/>
              </a:lnSpc>
              <a:spcBef>
                <a:spcPts val="0"/>
              </a:spcBef>
              <a:spcAft>
                <a:spcPts val="0"/>
              </a:spcAft>
              <a:defRPr/>
            </a:pPr>
            <a:r>
              <a:rPr sz="3200" b="1" i="0">
                <a:solidFill>
                  <a:srgbClr val="14213D"/>
                </a:solidFill>
                <a:latin typeface="Georgia"/>
              </a:rPr>
              <a:t>The Final Act of the 4th Century</a:t>
            </a: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PhAnim="0">
  <p:cSld>
    <p:bg>
      <p:bgPr>
        <a:solidFill>
          <a:srgbClr val="FAF8F3"/>
        </a:solidFill>
        <a:effectLst/>
      </p:bgPr>
    </p:bg>
    <p:spTree>
      <p:nvGrpSpPr>
        <p:cNvPr id="1" name=""/>
        <p:cNvGrpSpPr/>
        <p:nvPr/>
      </p:nvGrpSpPr>
      <p:grpSpPr>
        <a:xfrm>
          <a:off x="0" y="0"/>
          <a:ext cx="0" cy="0"/>
          <a:chOff x="0" y="0"/>
          <a:chExt cx="0" cy="0"/>
        </a:xfrm>
      </p:grpSpPr>
      <p:sp>
        <p:nvSpPr>
          <p:cNvPr id="47107" name="TextBox 47106"/>
          <p:cNvSpPr txBox="1"/>
          <p:nvPr/>
        </p:nvSpPr>
        <p:spPr>
          <a:xfrm>
            <a:off x="640080" y="411480"/>
            <a:ext cx="82296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LEGACY</a:t>
            </a:r>
          </a:p>
        </p:txBody>
      </p:sp>
      <p:sp>
        <p:nvSpPr>
          <p:cNvPr id="47108" name="TextBox 47107"/>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lang="en-US" sz="1100" b="0" i="0">
                <a:solidFill>
                  <a:srgbClr val="6B7280"/>
                </a:solidFill>
                <a:latin typeface="Calibri"/>
              </a:rPr>
              <a:t>25</a:t>
            </a:r>
            <a:endParaRPr sz="1100" b="0" i="0">
              <a:solidFill>
                <a:srgbClr val="6B7280"/>
              </a:solidFill>
              <a:latin typeface="Calibri"/>
            </a:endParaRPr>
          </a:p>
        </p:txBody>
      </p:sp>
      <p:sp>
        <p:nvSpPr>
          <p:cNvPr id="47109" name="Rounded Rectangle 47108"/>
          <p:cNvSpPr/>
          <p:nvPr/>
        </p:nvSpPr>
        <p:spPr>
          <a:xfrm>
            <a:off x="640080" y="1828800"/>
            <a:ext cx="3453384" cy="416052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47110" name="TextBox 47109"/>
          <p:cNvSpPr txBox="1"/>
          <p:nvPr/>
        </p:nvSpPr>
        <p:spPr>
          <a:xfrm>
            <a:off x="914400" y="2103120"/>
            <a:ext cx="2904744" cy="731520"/>
          </a:xfrm>
          <a:prstGeom prst="rect">
            <a:avLst/>
          </a:prstGeom>
          <a:noFill/>
        </p:spPr>
        <p:txBody>
          <a:bodyPr wrap="square" lIns="0" tIns="0" rIns="0" bIns="0" anchor="t">
            <a:noAutofit/>
          </a:bodyPr>
          <a:lstStyle/>
          <a:p>
            <a:pPr algn="l">
              <a:spcBef>
                <a:spcPts val="0"/>
              </a:spcBef>
              <a:spcAft>
                <a:spcPts val="0"/>
              </a:spcAft>
            </a:pPr>
            <a:r>
              <a:rPr sz="3600" b="1" i="0">
                <a:solidFill>
                  <a:srgbClr val="8A6217"/>
                </a:solidFill>
                <a:latin typeface="Georgia"/>
              </a:rPr>
              <a:t>AD 451</a:t>
            </a:r>
          </a:p>
        </p:txBody>
      </p:sp>
      <p:sp>
        <p:nvSpPr>
          <p:cNvPr id="47111" name="TextBox 47110"/>
          <p:cNvSpPr txBox="1"/>
          <p:nvPr/>
        </p:nvSpPr>
        <p:spPr>
          <a:xfrm>
            <a:off x="914400" y="2926080"/>
            <a:ext cx="2904744" cy="457200"/>
          </a:xfrm>
          <a:prstGeom prst="rect">
            <a:avLst/>
          </a:prstGeom>
          <a:noFill/>
        </p:spPr>
        <p:txBody>
          <a:bodyPr wrap="square" lIns="0" tIns="0" rIns="0" bIns="0" anchor="t">
            <a:noAutofit/>
          </a:bodyPr>
          <a:lstStyle/>
          <a:p>
            <a:pPr algn="l">
              <a:spcBef>
                <a:spcPts val="0"/>
              </a:spcBef>
              <a:spcAft>
                <a:spcPts val="0"/>
              </a:spcAft>
            </a:pPr>
            <a:r>
              <a:rPr sz="1800" b="1" i="0">
                <a:solidFill>
                  <a:srgbClr val="14213D"/>
                </a:solidFill>
                <a:latin typeface="Calibri"/>
              </a:rPr>
              <a:t>The winning formulation</a:t>
            </a:r>
          </a:p>
        </p:txBody>
      </p:sp>
      <p:sp>
        <p:nvSpPr>
          <p:cNvPr id="47112" name="TextBox 47111"/>
          <p:cNvSpPr txBox="1"/>
          <p:nvPr/>
        </p:nvSpPr>
        <p:spPr>
          <a:xfrm>
            <a:off x="914400" y="3474720"/>
            <a:ext cx="2904744" cy="2377440"/>
          </a:xfrm>
          <a:prstGeom prst="rect">
            <a:avLst/>
          </a:prstGeom>
          <a:noFill/>
        </p:spPr>
        <p:txBody>
          <a:bodyPr wrap="square" lIns="0" tIns="0" rIns="0" bIns="0" anchor="t">
            <a:noAutofit/>
          </a:bodyPr>
          <a:lstStyle/>
          <a:p>
            <a:pPr algn="l">
              <a:spcBef>
                <a:spcPts val="0"/>
              </a:spcBef>
              <a:spcAft>
                <a:spcPts val="0"/>
              </a:spcAft>
            </a:pPr>
            <a:r>
              <a:rPr sz="1500" b="0" i="0">
                <a:solidFill>
                  <a:srgbClr val="3D4657"/>
                </a:solidFill>
                <a:latin typeface="Calibri"/>
              </a:rPr>
              <a:t>The winning formulation was first cited at the Council of Chalcedon in AD 451 as the “Creed of the Council of Constantinople of AD 381.” It is still thought to be based on the “Baptismal Creed of Jerusalem.”</a:t>
            </a:r>
          </a:p>
        </p:txBody>
      </p:sp>
      <p:sp>
        <p:nvSpPr>
          <p:cNvPr id="47113" name="Rounded Rectangle 47112"/>
          <p:cNvSpPr/>
          <p:nvPr/>
        </p:nvSpPr>
        <p:spPr>
          <a:xfrm>
            <a:off x="4367784" y="1828800"/>
            <a:ext cx="3453384" cy="416052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47114" name="TextBox 47113"/>
          <p:cNvSpPr txBox="1"/>
          <p:nvPr/>
        </p:nvSpPr>
        <p:spPr>
          <a:xfrm>
            <a:off x="4642104" y="2103120"/>
            <a:ext cx="2904744" cy="731520"/>
          </a:xfrm>
          <a:prstGeom prst="rect">
            <a:avLst/>
          </a:prstGeom>
          <a:noFill/>
        </p:spPr>
        <p:txBody>
          <a:bodyPr wrap="square" lIns="0" tIns="0" rIns="0" bIns="0" anchor="t">
            <a:noAutofit/>
          </a:bodyPr>
          <a:lstStyle/>
          <a:p>
            <a:pPr algn="l">
              <a:spcBef>
                <a:spcPts val="0"/>
              </a:spcBef>
              <a:spcAft>
                <a:spcPts val="0"/>
              </a:spcAft>
            </a:pPr>
            <a:r>
              <a:rPr sz="3600" b="1" i="0">
                <a:solidFill>
                  <a:srgbClr val="8A6217"/>
                </a:solidFill>
                <a:latin typeface="Georgia"/>
              </a:rPr>
              <a:t>After 476</a:t>
            </a:r>
          </a:p>
        </p:txBody>
      </p:sp>
      <p:sp>
        <p:nvSpPr>
          <p:cNvPr id="47115" name="TextBox 47114"/>
          <p:cNvSpPr txBox="1"/>
          <p:nvPr/>
        </p:nvSpPr>
        <p:spPr>
          <a:xfrm>
            <a:off x="4642104" y="2926080"/>
            <a:ext cx="2904744" cy="457200"/>
          </a:xfrm>
          <a:prstGeom prst="rect">
            <a:avLst/>
          </a:prstGeom>
          <a:noFill/>
        </p:spPr>
        <p:txBody>
          <a:bodyPr wrap="square" lIns="0" tIns="0" rIns="0" bIns="0" anchor="t">
            <a:noAutofit/>
          </a:bodyPr>
          <a:lstStyle/>
          <a:p>
            <a:pPr algn="l">
              <a:spcBef>
                <a:spcPts val="0"/>
              </a:spcBef>
              <a:spcAft>
                <a:spcPts val="0"/>
              </a:spcAft>
            </a:pPr>
            <a:r>
              <a:rPr sz="1800" b="1" i="0">
                <a:solidFill>
                  <a:srgbClr val="14213D"/>
                </a:solidFill>
                <a:latin typeface="Calibri"/>
              </a:rPr>
              <a:t>Use in worship</a:t>
            </a:r>
          </a:p>
        </p:txBody>
      </p:sp>
      <p:sp>
        <p:nvSpPr>
          <p:cNvPr id="47116" name="TextBox 47115"/>
          <p:cNvSpPr txBox="1"/>
          <p:nvPr/>
        </p:nvSpPr>
        <p:spPr>
          <a:xfrm>
            <a:off x="4642104" y="3474720"/>
            <a:ext cx="2904744" cy="2377440"/>
          </a:xfrm>
          <a:prstGeom prst="rect">
            <a:avLst/>
          </a:prstGeom>
          <a:noFill/>
        </p:spPr>
        <p:txBody>
          <a:bodyPr wrap="square" lIns="0" tIns="0" rIns="0" bIns="0" anchor="t">
            <a:noAutofit/>
          </a:bodyPr>
          <a:lstStyle/>
          <a:p>
            <a:pPr algn="l">
              <a:spcBef>
                <a:spcPts val="0"/>
              </a:spcBef>
              <a:spcAft>
                <a:spcPts val="0"/>
              </a:spcAft>
            </a:pPr>
            <a:r>
              <a:rPr sz="1500" b="0" i="0">
                <a:solidFill>
                  <a:srgbClr val="3D4657"/>
                </a:solidFill>
                <a:latin typeface="Calibri"/>
              </a:rPr>
              <a:t>Its use in Eucharistic worship started in Antioch after 476 and gradually spread through the East and West. In the Roman church of the Middle Ages, its use was limited to Sundays and the greater feasts.</a:t>
            </a:r>
          </a:p>
        </p:txBody>
      </p:sp>
      <p:sp>
        <p:nvSpPr>
          <p:cNvPr id="47117" name="Rounded Rectangle 47116"/>
          <p:cNvSpPr/>
          <p:nvPr/>
        </p:nvSpPr>
        <p:spPr>
          <a:xfrm>
            <a:off x="8095488" y="1828800"/>
            <a:ext cx="3453384" cy="416052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47118" name="TextBox 47117"/>
          <p:cNvSpPr txBox="1"/>
          <p:nvPr/>
        </p:nvSpPr>
        <p:spPr>
          <a:xfrm>
            <a:off x="8369808" y="2103120"/>
            <a:ext cx="2904744" cy="731520"/>
          </a:xfrm>
          <a:prstGeom prst="rect">
            <a:avLst/>
          </a:prstGeom>
          <a:noFill/>
        </p:spPr>
        <p:txBody>
          <a:bodyPr wrap="square" lIns="0" tIns="0" rIns="0" bIns="0" anchor="t">
            <a:noAutofit/>
          </a:bodyPr>
          <a:lstStyle/>
          <a:p>
            <a:pPr algn="l">
              <a:spcBef>
                <a:spcPts val="0"/>
              </a:spcBef>
              <a:spcAft>
                <a:spcPts val="0"/>
              </a:spcAft>
            </a:pPr>
            <a:r>
              <a:rPr sz="3600" b="1" i="0">
                <a:solidFill>
                  <a:srgbClr val="8A6217"/>
                </a:solidFill>
                <a:latin typeface="Georgia"/>
              </a:rPr>
              <a:t>1888</a:t>
            </a:r>
          </a:p>
        </p:txBody>
      </p:sp>
      <p:sp>
        <p:nvSpPr>
          <p:cNvPr id="47119" name="TextBox 47118"/>
          <p:cNvSpPr txBox="1"/>
          <p:nvPr/>
        </p:nvSpPr>
        <p:spPr>
          <a:xfrm>
            <a:off x="8369808" y="2926080"/>
            <a:ext cx="2904744" cy="457200"/>
          </a:xfrm>
          <a:prstGeom prst="rect">
            <a:avLst/>
          </a:prstGeom>
          <a:noFill/>
        </p:spPr>
        <p:txBody>
          <a:bodyPr wrap="square" lIns="0" tIns="0" rIns="0" bIns="0" anchor="t">
            <a:noAutofit/>
          </a:bodyPr>
          <a:lstStyle/>
          <a:p>
            <a:pPr algn="l">
              <a:spcBef>
                <a:spcPts val="0"/>
              </a:spcBef>
              <a:spcAft>
                <a:spcPts val="0"/>
              </a:spcAft>
            </a:pPr>
            <a:r>
              <a:rPr sz="1800" b="1" i="0">
                <a:solidFill>
                  <a:srgbClr val="14213D"/>
                </a:solidFill>
                <a:latin typeface="Calibri"/>
              </a:rPr>
              <a:t>Basis for Christian unity</a:t>
            </a:r>
          </a:p>
        </p:txBody>
      </p:sp>
      <p:sp>
        <p:nvSpPr>
          <p:cNvPr id="47120" name="TextBox 47119"/>
          <p:cNvSpPr txBox="1"/>
          <p:nvPr/>
        </p:nvSpPr>
        <p:spPr>
          <a:xfrm>
            <a:off x="8369808" y="3474720"/>
            <a:ext cx="2904744" cy="2377440"/>
          </a:xfrm>
          <a:prstGeom prst="rect">
            <a:avLst/>
          </a:prstGeom>
          <a:noFill/>
        </p:spPr>
        <p:txBody>
          <a:bodyPr wrap="square" lIns="0" tIns="0" rIns="0" bIns="0" anchor="t">
            <a:noAutofit/>
          </a:bodyPr>
          <a:lstStyle/>
          <a:p>
            <a:pPr algn="l">
              <a:spcBef>
                <a:spcPts val="0"/>
              </a:spcBef>
              <a:spcAft>
                <a:spcPts val="0"/>
              </a:spcAft>
            </a:pPr>
            <a:r>
              <a:rPr sz="1500" b="0" i="0">
                <a:solidFill>
                  <a:srgbClr val="3D4657"/>
                </a:solidFill>
                <a:latin typeface="Calibri"/>
              </a:rPr>
              <a:t>It has been widely accepted in modern times as the basis for Christian unity and is included in the Chicago-Lambeth Quadrilateral of 1888.</a:t>
            </a:r>
          </a:p>
        </p:txBody>
      </p:sp>
      <p:sp>
        <p:nvSpPr>
          <p:cNvPr id="47106" name="Rectangle 2"/>
          <p:cNvSpPr>
            <a:spLocks noGrp="1" noChangeArrowheads="1"/>
          </p:cNvSpPr>
          <p:nvPr>
            <p:ph type="title"/>
          </p:nvPr>
        </p:nvSpPr>
        <p:spPr>
          <a:xfrm>
            <a:off x="640080" y="749808"/>
            <a:ext cx="10908792" cy="731520"/>
          </a:xfrm>
        </p:spPr>
        <p:txBody>
          <a:bodyPr wrap="square" lIns="0" tIns="0" rIns="0" bIns="0" anchor="t">
            <a:noAutofit/>
          </a:bodyPr>
          <a:lstStyle/>
          <a:p>
            <a:pPr algn="l" eaLnBrk="1" hangingPunct="1">
              <a:lnSpc>
                <a:spcPct val="100000"/>
              </a:lnSpc>
              <a:spcBef>
                <a:spcPts val="0"/>
              </a:spcBef>
              <a:spcAft>
                <a:spcPts val="0"/>
              </a:spcAft>
              <a:defRPr/>
            </a:pPr>
            <a:r>
              <a:rPr sz="2800" b="1" i="0">
                <a:solidFill>
                  <a:srgbClr val="14213D"/>
                </a:solidFill>
                <a:latin typeface="Georgia"/>
              </a:rPr>
              <a:t>Now skipping ahead some 1,500 years</a:t>
            </a: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40080" y="749808"/>
            <a:ext cx="10908792" cy="566928"/>
          </a:xfrm>
        </p:spPr>
        <p:txBody>
          <a:bodyPr wrap="square" lIns="0" tIns="0" rIns="0" bIns="0" anchor="t">
            <a:noAutofit/>
          </a:bodyPr>
          <a:lstStyle/>
          <a:p>
            <a:pPr algn="l" eaLnBrk="1" hangingPunct="1">
              <a:lnSpc>
                <a:spcPct val="100000"/>
              </a:lnSpc>
              <a:spcBef>
                <a:spcPts val="0"/>
              </a:spcBef>
              <a:spcAft>
                <a:spcPts val="0"/>
              </a:spcAft>
              <a:defRPr/>
            </a:pPr>
            <a:r>
              <a:rPr sz="2800" b="1" i="0">
                <a:solidFill>
                  <a:srgbClr val="14213D"/>
                </a:solidFill>
                <a:latin typeface="Georgia"/>
              </a:rPr>
              <a:t>How the Creed entered the Eucharist</a:t>
            </a:r>
          </a:p>
        </p:txBody>
      </p:sp>
      <p:sp>
        <p:nvSpPr>
          <p:cNvPr id="36867" name="TextBox 36866"/>
          <p:cNvSpPr txBox="1"/>
          <p:nvPr/>
        </p:nvSpPr>
        <p:spPr>
          <a:xfrm>
            <a:off x="640080" y="411480"/>
            <a:ext cx="82296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LEGACY</a:t>
            </a:r>
          </a:p>
        </p:txBody>
      </p:sp>
      <p:sp>
        <p:nvSpPr>
          <p:cNvPr id="36868" name="TextBox 36867"/>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sz="1100" b="0" i="0">
                <a:solidFill>
                  <a:srgbClr val="6B7280"/>
                </a:solidFill>
                <a:latin typeface="Calibri"/>
              </a:rPr>
              <a:t>26</a:t>
            </a:r>
          </a:p>
        </p:txBody>
      </p:sp>
      <p:sp>
        <p:nvSpPr>
          <p:cNvPr id="36869" name="Rectangle 36868"/>
          <p:cNvSpPr/>
          <p:nvPr/>
        </p:nvSpPr>
        <p:spPr>
          <a:xfrm>
            <a:off x="822960" y="3355848"/>
            <a:ext cx="10561320" cy="54864"/>
          </a:xfrm>
          <a:prstGeom prst="rect">
            <a:avLst/>
          </a:prstGeom>
          <a:solidFill>
            <a:srgbClr val="D8D2C2"/>
          </a:solidFill>
          <a:ln>
            <a:noFill/>
          </a:ln>
        </p:spPr>
        <p:txBody>
          <a:bodyPr rtlCol="0" anchor="ctr"/>
          <a:lstStyle/>
          <a:p>
            <a:pPr algn="ctr"/>
            <a:endParaRPr/>
          </a:p>
        </p:txBody>
      </p:sp>
      <p:sp>
        <p:nvSpPr>
          <p:cNvPr id="36870" name="TextBox 36869"/>
          <p:cNvSpPr txBox="1"/>
          <p:nvPr/>
        </p:nvSpPr>
        <p:spPr>
          <a:xfrm>
            <a:off x="640080" y="2240280"/>
            <a:ext cx="2560320" cy="640080"/>
          </a:xfrm>
          <a:prstGeom prst="rect">
            <a:avLst/>
          </a:prstGeom>
          <a:noFill/>
        </p:spPr>
        <p:txBody>
          <a:bodyPr wrap="square" lIns="0" tIns="0" rIns="0" bIns="0" anchor="t">
            <a:noAutofit/>
          </a:bodyPr>
          <a:lstStyle/>
          <a:p>
            <a:pPr algn="ctr">
              <a:spcBef>
                <a:spcPts val="0"/>
              </a:spcBef>
              <a:spcAft>
                <a:spcPts val="0"/>
              </a:spcAft>
            </a:pPr>
            <a:r>
              <a:rPr sz="3400" b="1" i="0">
                <a:solidFill>
                  <a:srgbClr val="14213D"/>
                </a:solidFill>
                <a:latin typeface="Georgia"/>
              </a:rPr>
              <a:t>476</a:t>
            </a:r>
          </a:p>
        </p:txBody>
      </p:sp>
      <p:sp>
        <p:nvSpPr>
          <p:cNvPr id="36871" name="Oval 36870"/>
          <p:cNvSpPr/>
          <p:nvPr/>
        </p:nvSpPr>
        <p:spPr>
          <a:xfrm>
            <a:off x="1737359" y="3200400"/>
            <a:ext cx="365760" cy="365760"/>
          </a:xfrm>
          <a:prstGeom prst="ellipse">
            <a:avLst/>
          </a:prstGeom>
          <a:solidFill>
            <a:srgbClr val="14213D"/>
          </a:solidFill>
          <a:ln>
            <a:noFill/>
          </a:ln>
        </p:spPr>
        <p:txBody>
          <a:bodyPr rtlCol="0" anchor="ctr"/>
          <a:lstStyle/>
          <a:p>
            <a:pPr algn="ctr"/>
            <a:endParaRPr/>
          </a:p>
        </p:txBody>
      </p:sp>
      <p:sp>
        <p:nvSpPr>
          <p:cNvPr id="36872" name="Rounded Rectangle 36871"/>
          <p:cNvSpPr/>
          <p:nvPr/>
        </p:nvSpPr>
        <p:spPr>
          <a:xfrm>
            <a:off x="640080" y="3749039"/>
            <a:ext cx="2560320" cy="219456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73" name="TextBox 36872"/>
          <p:cNvSpPr txBox="1"/>
          <p:nvPr/>
        </p:nvSpPr>
        <p:spPr>
          <a:xfrm>
            <a:off x="868680" y="3931920"/>
            <a:ext cx="2103120" cy="365760"/>
          </a:xfrm>
          <a:prstGeom prst="rect">
            <a:avLst/>
          </a:prstGeom>
          <a:noFill/>
        </p:spPr>
        <p:txBody>
          <a:bodyPr wrap="square" lIns="0" tIns="0" rIns="0" bIns="0" anchor="t">
            <a:noAutofit/>
          </a:bodyPr>
          <a:lstStyle/>
          <a:p>
            <a:pPr algn="l">
              <a:spcBef>
                <a:spcPts val="0"/>
              </a:spcBef>
              <a:spcAft>
                <a:spcPts val="0"/>
              </a:spcAft>
            </a:pPr>
            <a:r>
              <a:rPr sz="1700" b="1" i="0">
                <a:solidFill>
                  <a:srgbClr val="14213D"/>
                </a:solidFill>
                <a:latin typeface="Calibri"/>
              </a:rPr>
              <a:t>Antioch</a:t>
            </a:r>
          </a:p>
        </p:txBody>
      </p:sp>
      <p:sp>
        <p:nvSpPr>
          <p:cNvPr id="36874" name="TextBox 36873"/>
          <p:cNvSpPr txBox="1"/>
          <p:nvPr/>
        </p:nvSpPr>
        <p:spPr>
          <a:xfrm>
            <a:off x="868680" y="4389120"/>
            <a:ext cx="2103120" cy="1463040"/>
          </a:xfrm>
          <a:prstGeom prst="rect">
            <a:avLst/>
          </a:prstGeom>
          <a:noFill/>
        </p:spPr>
        <p:txBody>
          <a:bodyPr wrap="square" lIns="0" tIns="0" rIns="0" bIns="0" anchor="t">
            <a:noAutofit/>
          </a:bodyPr>
          <a:lstStyle/>
          <a:p>
            <a:pPr algn="l">
              <a:spcBef>
                <a:spcPts val="0"/>
              </a:spcBef>
              <a:spcAft>
                <a:spcPts val="0"/>
              </a:spcAft>
            </a:pPr>
            <a:r>
              <a:rPr sz="1400" b="0" i="0">
                <a:solidFill>
                  <a:srgbClr val="3D4657"/>
                </a:solidFill>
                <a:latin typeface="Calibri"/>
              </a:rPr>
              <a:t>First used in Eucharistic worship after 476; it then spread through East and West.</a:t>
            </a:r>
          </a:p>
        </p:txBody>
      </p:sp>
      <p:sp>
        <p:nvSpPr>
          <p:cNvPr id="36875" name="TextBox 36874"/>
          <p:cNvSpPr txBox="1"/>
          <p:nvPr/>
        </p:nvSpPr>
        <p:spPr>
          <a:xfrm>
            <a:off x="3422904" y="2240280"/>
            <a:ext cx="2560320" cy="640080"/>
          </a:xfrm>
          <a:prstGeom prst="rect">
            <a:avLst/>
          </a:prstGeom>
          <a:noFill/>
        </p:spPr>
        <p:txBody>
          <a:bodyPr wrap="square" lIns="0" tIns="0" rIns="0" bIns="0" anchor="t">
            <a:noAutofit/>
          </a:bodyPr>
          <a:lstStyle/>
          <a:p>
            <a:pPr algn="ctr">
              <a:spcBef>
                <a:spcPts val="0"/>
              </a:spcBef>
              <a:spcAft>
                <a:spcPts val="0"/>
              </a:spcAft>
            </a:pPr>
            <a:r>
              <a:rPr sz="3400" b="1" i="0">
                <a:solidFill>
                  <a:srgbClr val="14213D"/>
                </a:solidFill>
                <a:latin typeface="Georgia"/>
              </a:rPr>
              <a:t>589</a:t>
            </a:r>
          </a:p>
        </p:txBody>
      </p:sp>
      <p:sp>
        <p:nvSpPr>
          <p:cNvPr id="36876" name="Oval 36875"/>
          <p:cNvSpPr/>
          <p:nvPr/>
        </p:nvSpPr>
        <p:spPr>
          <a:xfrm>
            <a:off x="4520183" y="3200400"/>
            <a:ext cx="365760" cy="365760"/>
          </a:xfrm>
          <a:prstGeom prst="ellipse">
            <a:avLst/>
          </a:prstGeom>
          <a:solidFill>
            <a:srgbClr val="14213D"/>
          </a:solidFill>
          <a:ln>
            <a:noFill/>
          </a:ln>
        </p:spPr>
        <p:txBody>
          <a:bodyPr rtlCol="0" anchor="ctr"/>
          <a:lstStyle/>
          <a:p>
            <a:pPr algn="ctr"/>
            <a:endParaRPr/>
          </a:p>
        </p:txBody>
      </p:sp>
      <p:sp>
        <p:nvSpPr>
          <p:cNvPr id="36877" name="Rounded Rectangle 36876"/>
          <p:cNvSpPr/>
          <p:nvPr/>
        </p:nvSpPr>
        <p:spPr>
          <a:xfrm>
            <a:off x="3422904" y="3749039"/>
            <a:ext cx="2560320" cy="219456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78" name="TextBox 36877"/>
          <p:cNvSpPr txBox="1"/>
          <p:nvPr/>
        </p:nvSpPr>
        <p:spPr>
          <a:xfrm>
            <a:off x="3651504" y="3931920"/>
            <a:ext cx="2103120" cy="365760"/>
          </a:xfrm>
          <a:prstGeom prst="rect">
            <a:avLst/>
          </a:prstGeom>
          <a:noFill/>
        </p:spPr>
        <p:txBody>
          <a:bodyPr wrap="square" lIns="0" tIns="0" rIns="0" bIns="0" anchor="t">
            <a:noAutofit/>
          </a:bodyPr>
          <a:lstStyle/>
          <a:p>
            <a:pPr algn="l">
              <a:spcBef>
                <a:spcPts val="0"/>
              </a:spcBef>
              <a:spcAft>
                <a:spcPts val="0"/>
              </a:spcAft>
            </a:pPr>
            <a:r>
              <a:rPr sz="1700" b="1" i="0">
                <a:solidFill>
                  <a:srgbClr val="14213D"/>
                </a:solidFill>
                <a:latin typeface="Calibri"/>
              </a:rPr>
              <a:t>Toledo, Spain</a:t>
            </a:r>
          </a:p>
        </p:txBody>
      </p:sp>
      <p:sp>
        <p:nvSpPr>
          <p:cNvPr id="36879" name="TextBox 36878"/>
          <p:cNvSpPr txBox="1"/>
          <p:nvPr/>
        </p:nvSpPr>
        <p:spPr>
          <a:xfrm>
            <a:off x="3651504" y="4389120"/>
            <a:ext cx="2103120" cy="1463040"/>
          </a:xfrm>
          <a:prstGeom prst="rect">
            <a:avLst/>
          </a:prstGeom>
          <a:noFill/>
        </p:spPr>
        <p:txBody>
          <a:bodyPr wrap="square" lIns="0" tIns="0" rIns="0" bIns="0" anchor="t">
            <a:noAutofit/>
          </a:bodyPr>
          <a:lstStyle/>
          <a:p>
            <a:pPr algn="l">
              <a:spcBef>
                <a:spcPts val="0"/>
              </a:spcBef>
              <a:spcAft>
                <a:spcPts val="0"/>
              </a:spcAft>
            </a:pPr>
            <a:r>
              <a:rPr sz="1400" b="0" i="0">
                <a:solidFill>
                  <a:srgbClr val="3D4657"/>
                </a:solidFill>
                <a:latin typeface="Calibri"/>
              </a:rPr>
              <a:t>The Third Council of Toledo ordered it said at the Eucharist; Spain’s text includes “and the Son.”</a:t>
            </a:r>
          </a:p>
        </p:txBody>
      </p:sp>
      <p:sp>
        <p:nvSpPr>
          <p:cNvPr id="36880" name="TextBox 36879"/>
          <p:cNvSpPr txBox="1"/>
          <p:nvPr/>
        </p:nvSpPr>
        <p:spPr>
          <a:xfrm>
            <a:off x="6205728" y="2240280"/>
            <a:ext cx="2560320" cy="640080"/>
          </a:xfrm>
          <a:prstGeom prst="rect">
            <a:avLst/>
          </a:prstGeom>
          <a:noFill/>
        </p:spPr>
        <p:txBody>
          <a:bodyPr wrap="square" lIns="0" tIns="0" rIns="0" bIns="0" anchor="t">
            <a:noAutofit/>
          </a:bodyPr>
          <a:lstStyle/>
          <a:p>
            <a:pPr algn="ctr">
              <a:spcBef>
                <a:spcPts val="0"/>
              </a:spcBef>
              <a:spcAft>
                <a:spcPts val="0"/>
              </a:spcAft>
            </a:pPr>
            <a:r>
              <a:rPr sz="3400" b="1" i="0">
                <a:solidFill>
                  <a:srgbClr val="14213D"/>
                </a:solidFill>
                <a:latin typeface="Georgia"/>
              </a:rPr>
              <a:t>1014</a:t>
            </a:r>
          </a:p>
        </p:txBody>
      </p:sp>
      <p:sp>
        <p:nvSpPr>
          <p:cNvPr id="36881" name="Oval 36880"/>
          <p:cNvSpPr/>
          <p:nvPr/>
        </p:nvSpPr>
        <p:spPr>
          <a:xfrm>
            <a:off x="7303008" y="3200400"/>
            <a:ext cx="365760" cy="365760"/>
          </a:xfrm>
          <a:prstGeom prst="ellipse">
            <a:avLst/>
          </a:prstGeom>
          <a:solidFill>
            <a:srgbClr val="14213D"/>
          </a:solidFill>
          <a:ln>
            <a:noFill/>
          </a:ln>
        </p:spPr>
        <p:txBody>
          <a:bodyPr rtlCol="0" anchor="ctr"/>
          <a:lstStyle/>
          <a:p>
            <a:pPr algn="ctr"/>
            <a:endParaRPr/>
          </a:p>
        </p:txBody>
      </p:sp>
      <p:sp>
        <p:nvSpPr>
          <p:cNvPr id="36882" name="Rounded Rectangle 36881"/>
          <p:cNvSpPr/>
          <p:nvPr/>
        </p:nvSpPr>
        <p:spPr>
          <a:xfrm>
            <a:off x="6205728" y="3749039"/>
            <a:ext cx="2560320" cy="219456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83" name="TextBox 36882"/>
          <p:cNvSpPr txBox="1"/>
          <p:nvPr/>
        </p:nvSpPr>
        <p:spPr>
          <a:xfrm>
            <a:off x="6434328" y="3931920"/>
            <a:ext cx="2103120" cy="365760"/>
          </a:xfrm>
          <a:prstGeom prst="rect">
            <a:avLst/>
          </a:prstGeom>
          <a:noFill/>
        </p:spPr>
        <p:txBody>
          <a:bodyPr wrap="square" lIns="0" tIns="0" rIns="0" bIns="0" anchor="t">
            <a:noAutofit/>
          </a:bodyPr>
          <a:lstStyle/>
          <a:p>
            <a:pPr algn="l">
              <a:spcBef>
                <a:spcPts val="0"/>
              </a:spcBef>
              <a:spcAft>
                <a:spcPts val="0"/>
              </a:spcAft>
            </a:pPr>
            <a:r>
              <a:rPr sz="1700" b="1" i="0">
                <a:solidFill>
                  <a:srgbClr val="14213D"/>
                </a:solidFill>
                <a:latin typeface="Calibri"/>
              </a:rPr>
              <a:t>Rome</a:t>
            </a:r>
          </a:p>
        </p:txBody>
      </p:sp>
      <p:sp>
        <p:nvSpPr>
          <p:cNvPr id="36884" name="TextBox 36883"/>
          <p:cNvSpPr txBox="1"/>
          <p:nvPr/>
        </p:nvSpPr>
        <p:spPr>
          <a:xfrm>
            <a:off x="6434328" y="4389120"/>
            <a:ext cx="2103120" cy="1463040"/>
          </a:xfrm>
          <a:prstGeom prst="rect">
            <a:avLst/>
          </a:prstGeom>
          <a:noFill/>
        </p:spPr>
        <p:txBody>
          <a:bodyPr wrap="square" lIns="0" tIns="0" rIns="0" bIns="0" anchor="t">
            <a:noAutofit/>
          </a:bodyPr>
          <a:lstStyle/>
          <a:p>
            <a:pPr algn="l">
              <a:spcBef>
                <a:spcPts val="0"/>
              </a:spcBef>
              <a:spcAft>
                <a:spcPts val="0"/>
              </a:spcAft>
            </a:pPr>
            <a:r>
              <a:rPr sz="1400" b="0" i="0">
                <a:solidFill>
                  <a:srgbClr val="3D4657"/>
                </a:solidFill>
                <a:latin typeface="Calibri"/>
              </a:rPr>
              <a:t>Adopted at Rome in 1014, at the urging of Emperor Henry II.</a:t>
            </a:r>
          </a:p>
        </p:txBody>
      </p:sp>
      <p:sp>
        <p:nvSpPr>
          <p:cNvPr id="36885" name="TextBox 36884"/>
          <p:cNvSpPr txBox="1"/>
          <p:nvPr/>
        </p:nvSpPr>
        <p:spPr>
          <a:xfrm>
            <a:off x="8988552" y="2240280"/>
            <a:ext cx="2560320" cy="640080"/>
          </a:xfrm>
          <a:prstGeom prst="rect">
            <a:avLst/>
          </a:prstGeom>
          <a:noFill/>
        </p:spPr>
        <p:txBody>
          <a:bodyPr wrap="square" lIns="0" tIns="0" rIns="0" bIns="0" anchor="t">
            <a:noAutofit/>
          </a:bodyPr>
          <a:lstStyle/>
          <a:p>
            <a:pPr algn="ctr">
              <a:spcBef>
                <a:spcPts val="0"/>
              </a:spcBef>
              <a:spcAft>
                <a:spcPts val="0"/>
              </a:spcAft>
            </a:pPr>
            <a:r>
              <a:rPr sz="3400" b="1" i="0">
                <a:solidFill>
                  <a:srgbClr val="14213D"/>
                </a:solidFill>
                <a:latin typeface="Georgia"/>
              </a:rPr>
              <a:t>1979</a:t>
            </a:r>
          </a:p>
        </p:txBody>
      </p:sp>
      <p:sp>
        <p:nvSpPr>
          <p:cNvPr id="36886" name="Oval 36885"/>
          <p:cNvSpPr/>
          <p:nvPr/>
        </p:nvSpPr>
        <p:spPr>
          <a:xfrm>
            <a:off x="10085832" y="3200400"/>
            <a:ext cx="365760" cy="365760"/>
          </a:xfrm>
          <a:prstGeom prst="ellipse">
            <a:avLst/>
          </a:prstGeom>
          <a:solidFill>
            <a:srgbClr val="14213D"/>
          </a:solidFill>
          <a:ln>
            <a:noFill/>
          </a:ln>
        </p:spPr>
        <p:txBody>
          <a:bodyPr rtlCol="0" anchor="ctr"/>
          <a:lstStyle/>
          <a:p>
            <a:pPr algn="ctr"/>
            <a:endParaRPr/>
          </a:p>
        </p:txBody>
      </p:sp>
      <p:sp>
        <p:nvSpPr>
          <p:cNvPr id="36887" name="Rounded Rectangle 36886"/>
          <p:cNvSpPr/>
          <p:nvPr/>
        </p:nvSpPr>
        <p:spPr>
          <a:xfrm>
            <a:off x="8988552" y="3749039"/>
            <a:ext cx="2560320" cy="219456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88" name="TextBox 36887"/>
          <p:cNvSpPr txBox="1"/>
          <p:nvPr/>
        </p:nvSpPr>
        <p:spPr>
          <a:xfrm>
            <a:off x="9217152" y="3931920"/>
            <a:ext cx="2103120" cy="365760"/>
          </a:xfrm>
          <a:prstGeom prst="rect">
            <a:avLst/>
          </a:prstGeom>
          <a:noFill/>
        </p:spPr>
        <p:txBody>
          <a:bodyPr wrap="square" lIns="0" tIns="0" rIns="0" bIns="0" anchor="t">
            <a:noAutofit/>
          </a:bodyPr>
          <a:lstStyle/>
          <a:p>
            <a:pPr algn="l">
              <a:spcBef>
                <a:spcPts val="0"/>
              </a:spcBef>
              <a:spcAft>
                <a:spcPts val="0"/>
              </a:spcAft>
            </a:pPr>
            <a:r>
              <a:rPr sz="1700" b="1" i="0">
                <a:solidFill>
                  <a:srgbClr val="14213D"/>
                </a:solidFill>
                <a:latin typeface="Calibri"/>
              </a:rPr>
              <a:t>The Prayer Book</a:t>
            </a:r>
          </a:p>
        </p:txBody>
      </p:sp>
      <p:sp>
        <p:nvSpPr>
          <p:cNvPr id="36889" name="TextBox 36888"/>
          <p:cNvSpPr txBox="1"/>
          <p:nvPr/>
        </p:nvSpPr>
        <p:spPr>
          <a:xfrm>
            <a:off x="9217152" y="4389120"/>
            <a:ext cx="2103120" cy="1463040"/>
          </a:xfrm>
          <a:prstGeom prst="rect">
            <a:avLst/>
          </a:prstGeom>
          <a:noFill/>
        </p:spPr>
        <p:txBody>
          <a:bodyPr wrap="square" lIns="0" tIns="0" rIns="0" bIns="0" anchor="t">
            <a:noAutofit/>
          </a:bodyPr>
          <a:lstStyle/>
          <a:p>
            <a:pPr algn="l">
              <a:spcBef>
                <a:spcPts val="0"/>
              </a:spcBef>
              <a:spcAft>
                <a:spcPts val="0"/>
              </a:spcAft>
            </a:pPr>
            <a:r>
              <a:rPr sz="1400" b="0" i="0">
                <a:solidFill>
                  <a:srgbClr val="3D4657"/>
                </a:solidFill>
                <a:latin typeface="Calibri"/>
              </a:rPr>
              <a:t>On Sundays and other Major Feasts, the Nicene Creed follows the sermon.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40080" y="749808"/>
            <a:ext cx="10908792" cy="566928"/>
          </a:xfrm>
        </p:spPr>
        <p:txBody>
          <a:bodyPr wrap="square" lIns="0" tIns="0" rIns="0" bIns="0" anchor="t">
            <a:noAutofit/>
          </a:bodyPr>
          <a:lstStyle/>
          <a:p>
            <a:pPr algn="l" eaLnBrk="1" hangingPunct="1">
              <a:lnSpc>
                <a:spcPct val="100000"/>
              </a:lnSpc>
              <a:spcBef>
                <a:spcPts val="0"/>
              </a:spcBef>
              <a:spcAft>
                <a:spcPts val="0"/>
              </a:spcAft>
              <a:defRPr/>
            </a:pPr>
            <a:r>
              <a:rPr sz="2800" b="1" i="0">
                <a:solidFill>
                  <a:srgbClr val="14213D"/>
                </a:solidFill>
                <a:latin typeface="Georgia"/>
              </a:rPr>
              <a:t>The Chicago-Lambeth Quadrilateral</a:t>
            </a:r>
          </a:p>
        </p:txBody>
      </p:sp>
      <p:sp>
        <p:nvSpPr>
          <p:cNvPr id="47107" name="TextBox 47106"/>
          <p:cNvSpPr txBox="1"/>
          <p:nvPr/>
        </p:nvSpPr>
        <p:spPr>
          <a:xfrm>
            <a:off x="640080" y="411480"/>
            <a:ext cx="82296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LEGACY</a:t>
            </a:r>
          </a:p>
        </p:txBody>
      </p:sp>
      <p:sp>
        <p:nvSpPr>
          <p:cNvPr id="47108" name="TextBox 47107"/>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lang="en-US" sz="1100" b="0" i="0">
                <a:solidFill>
                  <a:srgbClr val="6B7280"/>
                </a:solidFill>
                <a:latin typeface="Calibri"/>
              </a:rPr>
              <a:t>27</a:t>
            </a:r>
            <a:endParaRPr sz="1100" b="0" i="0">
              <a:solidFill>
                <a:srgbClr val="6B7280"/>
              </a:solidFill>
              <a:latin typeface="Calibri"/>
            </a:endParaRPr>
          </a:p>
        </p:txBody>
      </p:sp>
      <p:sp>
        <p:nvSpPr>
          <p:cNvPr id="47109" name="TextBox 47108"/>
          <p:cNvSpPr txBox="1"/>
          <p:nvPr/>
        </p:nvSpPr>
        <p:spPr>
          <a:xfrm>
            <a:off x="640080" y="1371600"/>
            <a:ext cx="10881360" cy="320040"/>
          </a:xfrm>
          <a:prstGeom prst="rect">
            <a:avLst/>
          </a:prstGeom>
          <a:noFill/>
        </p:spPr>
        <p:txBody>
          <a:bodyPr wrap="square" lIns="0" tIns="0" rIns="0" bIns="0" anchor="t">
            <a:noAutofit/>
          </a:bodyPr>
          <a:lstStyle/>
          <a:p>
            <a:pPr algn="l">
              <a:spcBef>
                <a:spcPts val="0"/>
              </a:spcBef>
              <a:spcAft>
                <a:spcPts val="0"/>
              </a:spcAft>
            </a:pPr>
            <a:r>
              <a:rPr sz="1500" b="0" i="0">
                <a:solidFill>
                  <a:srgbClr val="3D4657"/>
                </a:solidFill>
                <a:latin typeface="Calibri"/>
              </a:rPr>
              <a:t>Adopted by the American bishops at Chicago (1886) and by the Lambeth Conference (1888) as a basis for Christian unity.</a:t>
            </a:r>
          </a:p>
        </p:txBody>
      </p:sp>
      <p:sp>
        <p:nvSpPr>
          <p:cNvPr id="47110" name="Rounded Rectangle 47109"/>
          <p:cNvSpPr/>
          <p:nvPr/>
        </p:nvSpPr>
        <p:spPr>
          <a:xfrm>
            <a:off x="640080" y="1920240"/>
            <a:ext cx="6858000" cy="91440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47111" name="Oval 47110"/>
          <p:cNvSpPr/>
          <p:nvPr/>
        </p:nvSpPr>
        <p:spPr>
          <a:xfrm>
            <a:off x="868680" y="2148840"/>
            <a:ext cx="457200" cy="457200"/>
          </a:xfrm>
          <a:prstGeom prst="ellipse">
            <a:avLst/>
          </a:prstGeom>
          <a:solidFill>
            <a:srgbClr val="14213D"/>
          </a:solidFill>
          <a:ln>
            <a:noFill/>
          </a:ln>
        </p:spPr>
        <p:txBody>
          <a:bodyPr rtlCol="0" anchor="ctr"/>
          <a:lstStyle/>
          <a:p>
            <a:pPr algn="ctr"/>
            <a:endParaRPr/>
          </a:p>
        </p:txBody>
      </p:sp>
      <p:sp>
        <p:nvSpPr>
          <p:cNvPr id="47112" name="TextBox 47111"/>
          <p:cNvSpPr txBox="1"/>
          <p:nvPr/>
        </p:nvSpPr>
        <p:spPr>
          <a:xfrm>
            <a:off x="868680" y="2148840"/>
            <a:ext cx="457200" cy="457200"/>
          </a:xfrm>
          <a:prstGeom prst="rect">
            <a:avLst/>
          </a:prstGeom>
          <a:noFill/>
        </p:spPr>
        <p:txBody>
          <a:bodyPr wrap="square" lIns="0" tIns="0" rIns="0" bIns="0" anchor="ctr">
            <a:noAutofit/>
          </a:bodyPr>
          <a:lstStyle/>
          <a:p>
            <a:pPr algn="ctr">
              <a:spcBef>
                <a:spcPts val="0"/>
              </a:spcBef>
              <a:spcAft>
                <a:spcPts val="0"/>
              </a:spcAft>
            </a:pPr>
            <a:r>
              <a:rPr sz="1600" b="1" i="0">
                <a:solidFill>
                  <a:srgbClr val="FFFFFF"/>
                </a:solidFill>
                <a:latin typeface="Georgia"/>
              </a:rPr>
              <a:t>1</a:t>
            </a:r>
          </a:p>
        </p:txBody>
      </p:sp>
      <p:sp>
        <p:nvSpPr>
          <p:cNvPr id="47113" name="TextBox 47112"/>
          <p:cNvSpPr txBox="1"/>
          <p:nvPr/>
        </p:nvSpPr>
        <p:spPr>
          <a:xfrm>
            <a:off x="1554480" y="2011680"/>
            <a:ext cx="5760720" cy="274320"/>
          </a:xfrm>
          <a:prstGeom prst="rect">
            <a:avLst/>
          </a:prstGeom>
          <a:noFill/>
        </p:spPr>
        <p:txBody>
          <a:bodyPr wrap="square" lIns="0" tIns="0" rIns="0" bIns="0" anchor="t">
            <a:noAutofit/>
          </a:bodyPr>
          <a:lstStyle/>
          <a:p>
            <a:pPr algn="l">
              <a:spcBef>
                <a:spcPts val="0"/>
              </a:spcBef>
              <a:spcAft>
                <a:spcPts val="0"/>
              </a:spcAft>
            </a:pPr>
            <a:r>
              <a:rPr sz="1600" b="1" i="0">
                <a:solidFill>
                  <a:srgbClr val="14213D"/>
                </a:solidFill>
                <a:latin typeface="Georgia"/>
              </a:rPr>
              <a:t>Holy Scriptures</a:t>
            </a:r>
          </a:p>
        </p:txBody>
      </p:sp>
      <p:sp>
        <p:nvSpPr>
          <p:cNvPr id="47114" name="TextBox 47113"/>
          <p:cNvSpPr txBox="1"/>
          <p:nvPr/>
        </p:nvSpPr>
        <p:spPr>
          <a:xfrm>
            <a:off x="1554480" y="2304288"/>
            <a:ext cx="5760720" cy="502920"/>
          </a:xfrm>
          <a:prstGeom prst="rect">
            <a:avLst/>
          </a:prstGeom>
          <a:noFill/>
        </p:spPr>
        <p:txBody>
          <a:bodyPr wrap="square" lIns="0" tIns="0" rIns="0" bIns="0" anchor="t">
            <a:noAutofit/>
          </a:bodyPr>
          <a:lstStyle/>
          <a:p>
            <a:pPr algn="l">
              <a:spcBef>
                <a:spcPts val="0"/>
              </a:spcBef>
              <a:spcAft>
                <a:spcPts val="0"/>
              </a:spcAft>
            </a:pPr>
            <a:r>
              <a:rPr sz="1300" b="0" i="0">
                <a:solidFill>
                  <a:srgbClr val="3D4657"/>
                </a:solidFill>
                <a:latin typeface="Calibri"/>
              </a:rPr>
              <a:t>The Old and New Testaments as the revealed Word of God, containing all things necessary to salvation.</a:t>
            </a:r>
          </a:p>
        </p:txBody>
      </p:sp>
      <p:sp>
        <p:nvSpPr>
          <p:cNvPr id="47115" name="Rounded Rectangle 47114"/>
          <p:cNvSpPr/>
          <p:nvPr/>
        </p:nvSpPr>
        <p:spPr>
          <a:xfrm>
            <a:off x="640080" y="2944368"/>
            <a:ext cx="6858000" cy="91440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47116" name="Oval 47115"/>
          <p:cNvSpPr/>
          <p:nvPr/>
        </p:nvSpPr>
        <p:spPr>
          <a:xfrm>
            <a:off x="868680" y="3172968"/>
            <a:ext cx="457200" cy="457200"/>
          </a:xfrm>
          <a:prstGeom prst="ellipse">
            <a:avLst/>
          </a:prstGeom>
          <a:solidFill>
            <a:srgbClr val="14213D"/>
          </a:solidFill>
          <a:ln>
            <a:noFill/>
          </a:ln>
        </p:spPr>
        <p:txBody>
          <a:bodyPr rtlCol="0" anchor="ctr"/>
          <a:lstStyle/>
          <a:p>
            <a:pPr algn="ctr"/>
            <a:endParaRPr/>
          </a:p>
        </p:txBody>
      </p:sp>
      <p:sp>
        <p:nvSpPr>
          <p:cNvPr id="47117" name="TextBox 47116"/>
          <p:cNvSpPr txBox="1"/>
          <p:nvPr/>
        </p:nvSpPr>
        <p:spPr>
          <a:xfrm>
            <a:off x="868680" y="3172968"/>
            <a:ext cx="457200" cy="457200"/>
          </a:xfrm>
          <a:prstGeom prst="rect">
            <a:avLst/>
          </a:prstGeom>
          <a:noFill/>
        </p:spPr>
        <p:txBody>
          <a:bodyPr wrap="square" lIns="0" tIns="0" rIns="0" bIns="0" anchor="ctr">
            <a:noAutofit/>
          </a:bodyPr>
          <a:lstStyle/>
          <a:p>
            <a:pPr algn="ctr">
              <a:spcBef>
                <a:spcPts val="0"/>
              </a:spcBef>
              <a:spcAft>
                <a:spcPts val="0"/>
              </a:spcAft>
            </a:pPr>
            <a:r>
              <a:rPr sz="1600" b="1" i="0">
                <a:solidFill>
                  <a:srgbClr val="FFFFFF"/>
                </a:solidFill>
                <a:latin typeface="Georgia"/>
              </a:rPr>
              <a:t>2</a:t>
            </a:r>
          </a:p>
        </p:txBody>
      </p:sp>
      <p:sp>
        <p:nvSpPr>
          <p:cNvPr id="47118" name="TextBox 47117"/>
          <p:cNvSpPr txBox="1"/>
          <p:nvPr/>
        </p:nvSpPr>
        <p:spPr>
          <a:xfrm>
            <a:off x="1554480" y="3035808"/>
            <a:ext cx="5760720" cy="274320"/>
          </a:xfrm>
          <a:prstGeom prst="rect">
            <a:avLst/>
          </a:prstGeom>
          <a:noFill/>
        </p:spPr>
        <p:txBody>
          <a:bodyPr wrap="square" lIns="0" tIns="0" rIns="0" bIns="0" anchor="t">
            <a:noAutofit/>
          </a:bodyPr>
          <a:lstStyle/>
          <a:p>
            <a:pPr algn="l">
              <a:spcBef>
                <a:spcPts val="0"/>
              </a:spcBef>
              <a:spcAft>
                <a:spcPts val="0"/>
              </a:spcAft>
            </a:pPr>
            <a:r>
              <a:rPr sz="1600" b="1" i="0">
                <a:solidFill>
                  <a:srgbClr val="14213D"/>
                </a:solidFill>
                <a:latin typeface="Georgia"/>
              </a:rPr>
              <a:t>The Creeds</a:t>
            </a:r>
          </a:p>
        </p:txBody>
      </p:sp>
      <p:sp>
        <p:nvSpPr>
          <p:cNvPr id="47119" name="TextBox 47118"/>
          <p:cNvSpPr txBox="1"/>
          <p:nvPr/>
        </p:nvSpPr>
        <p:spPr>
          <a:xfrm>
            <a:off x="1554480" y="3328416"/>
            <a:ext cx="5760720" cy="502920"/>
          </a:xfrm>
          <a:prstGeom prst="rect">
            <a:avLst/>
          </a:prstGeom>
          <a:noFill/>
        </p:spPr>
        <p:txBody>
          <a:bodyPr wrap="square" lIns="0" tIns="0" rIns="0" bIns="0" anchor="t">
            <a:noAutofit/>
          </a:bodyPr>
          <a:lstStyle/>
          <a:p>
            <a:pPr algn="l">
              <a:spcBef>
                <a:spcPts val="0"/>
              </a:spcBef>
              <a:spcAft>
                <a:spcPts val="0"/>
              </a:spcAft>
            </a:pPr>
            <a:r>
              <a:rPr sz="1300" b="0" i="0">
                <a:solidFill>
                  <a:srgbClr val="3D4657"/>
                </a:solidFill>
                <a:latin typeface="Calibri"/>
              </a:rPr>
              <a:t>The Apostles’ Creed as the baptismal symbol, and the Nicene Creed as the sufficient statement of the Christian faith.</a:t>
            </a:r>
          </a:p>
        </p:txBody>
      </p:sp>
      <p:sp>
        <p:nvSpPr>
          <p:cNvPr id="47120" name="Rounded Rectangle 47119"/>
          <p:cNvSpPr/>
          <p:nvPr/>
        </p:nvSpPr>
        <p:spPr>
          <a:xfrm>
            <a:off x="640080" y="3968496"/>
            <a:ext cx="6858000" cy="91440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47121" name="Oval 47120"/>
          <p:cNvSpPr/>
          <p:nvPr/>
        </p:nvSpPr>
        <p:spPr>
          <a:xfrm>
            <a:off x="868680" y="4197096"/>
            <a:ext cx="457200" cy="457200"/>
          </a:xfrm>
          <a:prstGeom prst="ellipse">
            <a:avLst/>
          </a:prstGeom>
          <a:solidFill>
            <a:srgbClr val="14213D"/>
          </a:solidFill>
          <a:ln>
            <a:noFill/>
          </a:ln>
        </p:spPr>
        <p:txBody>
          <a:bodyPr rtlCol="0" anchor="ctr"/>
          <a:lstStyle/>
          <a:p>
            <a:pPr algn="ctr"/>
            <a:endParaRPr/>
          </a:p>
        </p:txBody>
      </p:sp>
      <p:sp>
        <p:nvSpPr>
          <p:cNvPr id="47122" name="TextBox 47121"/>
          <p:cNvSpPr txBox="1"/>
          <p:nvPr/>
        </p:nvSpPr>
        <p:spPr>
          <a:xfrm>
            <a:off x="868680" y="4197096"/>
            <a:ext cx="457200" cy="457200"/>
          </a:xfrm>
          <a:prstGeom prst="rect">
            <a:avLst/>
          </a:prstGeom>
          <a:noFill/>
        </p:spPr>
        <p:txBody>
          <a:bodyPr wrap="square" lIns="0" tIns="0" rIns="0" bIns="0" anchor="ctr">
            <a:noAutofit/>
          </a:bodyPr>
          <a:lstStyle/>
          <a:p>
            <a:pPr algn="ctr">
              <a:spcBef>
                <a:spcPts val="0"/>
              </a:spcBef>
              <a:spcAft>
                <a:spcPts val="0"/>
              </a:spcAft>
            </a:pPr>
            <a:r>
              <a:rPr sz="1600" b="1" i="0">
                <a:solidFill>
                  <a:srgbClr val="FFFFFF"/>
                </a:solidFill>
                <a:latin typeface="Georgia"/>
              </a:rPr>
              <a:t>3</a:t>
            </a:r>
          </a:p>
        </p:txBody>
      </p:sp>
      <p:sp>
        <p:nvSpPr>
          <p:cNvPr id="47123" name="TextBox 47122"/>
          <p:cNvSpPr txBox="1"/>
          <p:nvPr/>
        </p:nvSpPr>
        <p:spPr>
          <a:xfrm>
            <a:off x="1554480" y="4059935"/>
            <a:ext cx="5760720" cy="274320"/>
          </a:xfrm>
          <a:prstGeom prst="rect">
            <a:avLst/>
          </a:prstGeom>
          <a:noFill/>
        </p:spPr>
        <p:txBody>
          <a:bodyPr wrap="square" lIns="0" tIns="0" rIns="0" bIns="0" anchor="t">
            <a:noAutofit/>
          </a:bodyPr>
          <a:lstStyle/>
          <a:p>
            <a:pPr algn="l">
              <a:spcBef>
                <a:spcPts val="0"/>
              </a:spcBef>
              <a:spcAft>
                <a:spcPts val="0"/>
              </a:spcAft>
            </a:pPr>
            <a:r>
              <a:rPr sz="1600" b="1" i="0">
                <a:solidFill>
                  <a:srgbClr val="14213D"/>
                </a:solidFill>
                <a:latin typeface="Georgia"/>
              </a:rPr>
              <a:t>Two Sacraments</a:t>
            </a:r>
          </a:p>
        </p:txBody>
      </p:sp>
      <p:sp>
        <p:nvSpPr>
          <p:cNvPr id="47124" name="TextBox 47123"/>
          <p:cNvSpPr txBox="1"/>
          <p:nvPr/>
        </p:nvSpPr>
        <p:spPr>
          <a:xfrm>
            <a:off x="1554480" y="4352544"/>
            <a:ext cx="5760720" cy="502920"/>
          </a:xfrm>
          <a:prstGeom prst="rect">
            <a:avLst/>
          </a:prstGeom>
          <a:noFill/>
        </p:spPr>
        <p:txBody>
          <a:bodyPr wrap="square" lIns="0" tIns="0" rIns="0" bIns="0" anchor="t">
            <a:noAutofit/>
          </a:bodyPr>
          <a:lstStyle/>
          <a:p>
            <a:pPr algn="l">
              <a:spcBef>
                <a:spcPts val="0"/>
              </a:spcBef>
              <a:spcAft>
                <a:spcPts val="0"/>
              </a:spcAft>
            </a:pPr>
            <a:r>
              <a:rPr sz="1300" b="0" i="0">
                <a:solidFill>
                  <a:srgbClr val="3D4657"/>
                </a:solidFill>
                <a:latin typeface="Calibri"/>
              </a:rPr>
              <a:t>Baptism and the Supper of the Lord, ministered with Christ’s words of institution and the elements he ordained.</a:t>
            </a:r>
          </a:p>
        </p:txBody>
      </p:sp>
      <p:sp>
        <p:nvSpPr>
          <p:cNvPr id="47125" name="Rounded Rectangle 47124"/>
          <p:cNvSpPr/>
          <p:nvPr/>
        </p:nvSpPr>
        <p:spPr>
          <a:xfrm>
            <a:off x="640080" y="4992624"/>
            <a:ext cx="6858000" cy="91440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47126" name="Oval 47125"/>
          <p:cNvSpPr/>
          <p:nvPr/>
        </p:nvSpPr>
        <p:spPr>
          <a:xfrm>
            <a:off x="868680" y="5221224"/>
            <a:ext cx="457200" cy="457200"/>
          </a:xfrm>
          <a:prstGeom prst="ellipse">
            <a:avLst/>
          </a:prstGeom>
          <a:solidFill>
            <a:srgbClr val="14213D"/>
          </a:solidFill>
          <a:ln>
            <a:noFill/>
          </a:ln>
        </p:spPr>
        <p:txBody>
          <a:bodyPr rtlCol="0" anchor="ctr"/>
          <a:lstStyle/>
          <a:p>
            <a:pPr algn="ctr"/>
            <a:endParaRPr/>
          </a:p>
        </p:txBody>
      </p:sp>
      <p:sp>
        <p:nvSpPr>
          <p:cNvPr id="47127" name="TextBox 47126"/>
          <p:cNvSpPr txBox="1"/>
          <p:nvPr/>
        </p:nvSpPr>
        <p:spPr>
          <a:xfrm>
            <a:off x="868680" y="5221224"/>
            <a:ext cx="457200" cy="457200"/>
          </a:xfrm>
          <a:prstGeom prst="rect">
            <a:avLst/>
          </a:prstGeom>
          <a:noFill/>
        </p:spPr>
        <p:txBody>
          <a:bodyPr wrap="square" lIns="0" tIns="0" rIns="0" bIns="0" anchor="ctr">
            <a:noAutofit/>
          </a:bodyPr>
          <a:lstStyle/>
          <a:p>
            <a:pPr algn="ctr">
              <a:spcBef>
                <a:spcPts val="0"/>
              </a:spcBef>
              <a:spcAft>
                <a:spcPts val="0"/>
              </a:spcAft>
            </a:pPr>
            <a:r>
              <a:rPr sz="1600" b="1" i="0">
                <a:solidFill>
                  <a:srgbClr val="FFFFFF"/>
                </a:solidFill>
                <a:latin typeface="Georgia"/>
              </a:rPr>
              <a:t>4</a:t>
            </a:r>
          </a:p>
        </p:txBody>
      </p:sp>
      <p:sp>
        <p:nvSpPr>
          <p:cNvPr id="47128" name="TextBox 47127"/>
          <p:cNvSpPr txBox="1"/>
          <p:nvPr/>
        </p:nvSpPr>
        <p:spPr>
          <a:xfrm>
            <a:off x="1554480" y="5084064"/>
            <a:ext cx="5760720" cy="274320"/>
          </a:xfrm>
          <a:prstGeom prst="rect">
            <a:avLst/>
          </a:prstGeom>
          <a:noFill/>
        </p:spPr>
        <p:txBody>
          <a:bodyPr wrap="square" lIns="0" tIns="0" rIns="0" bIns="0" anchor="t">
            <a:noAutofit/>
          </a:bodyPr>
          <a:lstStyle/>
          <a:p>
            <a:pPr algn="l">
              <a:spcBef>
                <a:spcPts val="0"/>
              </a:spcBef>
              <a:spcAft>
                <a:spcPts val="0"/>
              </a:spcAft>
            </a:pPr>
            <a:r>
              <a:rPr sz="1600" b="1" i="0">
                <a:solidFill>
                  <a:srgbClr val="14213D"/>
                </a:solidFill>
                <a:latin typeface="Georgia"/>
              </a:rPr>
              <a:t>The Historic Episcopate</a:t>
            </a:r>
          </a:p>
        </p:txBody>
      </p:sp>
      <p:sp>
        <p:nvSpPr>
          <p:cNvPr id="47129" name="TextBox 47128"/>
          <p:cNvSpPr txBox="1"/>
          <p:nvPr/>
        </p:nvSpPr>
        <p:spPr>
          <a:xfrm>
            <a:off x="1554480" y="5376672"/>
            <a:ext cx="5760720" cy="502920"/>
          </a:xfrm>
          <a:prstGeom prst="rect">
            <a:avLst/>
          </a:prstGeom>
          <a:noFill/>
        </p:spPr>
        <p:txBody>
          <a:bodyPr wrap="square" lIns="0" tIns="0" rIns="0" bIns="0" anchor="t">
            <a:noAutofit/>
          </a:bodyPr>
          <a:lstStyle/>
          <a:p>
            <a:pPr algn="l">
              <a:spcBef>
                <a:spcPts val="0"/>
              </a:spcBef>
              <a:spcAft>
                <a:spcPts val="0"/>
              </a:spcAft>
            </a:pPr>
            <a:r>
              <a:rPr sz="1300" b="0" i="0">
                <a:solidFill>
                  <a:srgbClr val="3D4657"/>
                </a:solidFill>
                <a:latin typeface="Calibri"/>
              </a:rPr>
              <a:t>Locally adapted in its methods of administration to the varying needs of the nations and peoples.</a:t>
            </a:r>
          </a:p>
        </p:txBody>
      </p:sp>
      <p:sp>
        <p:nvSpPr>
          <p:cNvPr id="47130" name="Rounded Rectangle 47129"/>
          <p:cNvSpPr/>
          <p:nvPr/>
        </p:nvSpPr>
        <p:spPr>
          <a:xfrm>
            <a:off x="7772400" y="1920240"/>
            <a:ext cx="3776472" cy="3986784"/>
          </a:xfrm>
          <a:prstGeom prst="roundRect">
            <a:avLst>
              <a:gd name="adj" fmla="val 5000"/>
            </a:avLst>
          </a:prstGeom>
          <a:solidFill>
            <a:srgbClr val="14213D"/>
          </a:solidFill>
          <a:ln>
            <a:noFill/>
          </a:ln>
        </p:spPr>
        <p:txBody>
          <a:bodyPr rtlCol="0" anchor="ctr"/>
          <a:lstStyle/>
          <a:p>
            <a:pPr algn="ctr"/>
            <a:endParaRPr/>
          </a:p>
        </p:txBody>
      </p:sp>
      <p:sp>
        <p:nvSpPr>
          <p:cNvPr id="47131" name="TextBox 47130"/>
          <p:cNvSpPr txBox="1"/>
          <p:nvPr/>
        </p:nvSpPr>
        <p:spPr>
          <a:xfrm>
            <a:off x="8092440" y="2194560"/>
            <a:ext cx="3200400" cy="274320"/>
          </a:xfrm>
          <a:prstGeom prst="rect">
            <a:avLst/>
          </a:prstGeom>
          <a:noFill/>
        </p:spPr>
        <p:txBody>
          <a:bodyPr wrap="square" lIns="0" tIns="0" rIns="0" bIns="0" anchor="t">
            <a:noAutofit/>
          </a:bodyPr>
          <a:lstStyle/>
          <a:p>
            <a:pPr algn="l">
              <a:spcBef>
                <a:spcPts val="0"/>
              </a:spcBef>
              <a:spcAft>
                <a:spcPts val="0"/>
              </a:spcAft>
            </a:pPr>
            <a:r>
              <a:rPr sz="1200" b="1" i="0">
                <a:solidFill>
                  <a:srgbClr val="D4A74F"/>
                </a:solidFill>
                <a:latin typeface="Calibri"/>
              </a:rPr>
              <a:t>IN THE PRAYER BOOK</a:t>
            </a:r>
          </a:p>
        </p:txBody>
      </p:sp>
      <p:sp>
        <p:nvSpPr>
          <p:cNvPr id="47132" name="TextBox 47131"/>
          <p:cNvSpPr txBox="1"/>
          <p:nvPr/>
        </p:nvSpPr>
        <p:spPr>
          <a:xfrm>
            <a:off x="8092440" y="2560320"/>
            <a:ext cx="3200400" cy="914400"/>
          </a:xfrm>
          <a:prstGeom prst="rect">
            <a:avLst/>
          </a:prstGeom>
          <a:noFill/>
        </p:spPr>
        <p:txBody>
          <a:bodyPr wrap="square" lIns="0" tIns="0" rIns="0" bIns="0" anchor="t">
            <a:noAutofit/>
          </a:bodyPr>
          <a:lstStyle/>
          <a:p>
            <a:pPr algn="l">
              <a:spcBef>
                <a:spcPts val="0"/>
              </a:spcBef>
              <a:spcAft>
                <a:spcPts val="0"/>
              </a:spcAft>
            </a:pPr>
            <a:r>
              <a:rPr sz="2200" b="1" i="0">
                <a:solidFill>
                  <a:srgbClr val="FFFFFF"/>
                </a:solidFill>
                <a:latin typeface="Georgia"/>
              </a:rPr>
              <a:t>Historical Documents of the Church</a:t>
            </a:r>
          </a:p>
        </p:txBody>
      </p:sp>
      <p:sp>
        <p:nvSpPr>
          <p:cNvPr id="47133" name="TextBox 47132"/>
          <p:cNvSpPr txBox="1"/>
          <p:nvPr/>
        </p:nvSpPr>
        <p:spPr>
          <a:xfrm>
            <a:off x="8092440" y="3611880"/>
            <a:ext cx="3200400" cy="822960"/>
          </a:xfrm>
          <a:prstGeom prst="rect">
            <a:avLst/>
          </a:prstGeom>
          <a:noFill/>
        </p:spPr>
        <p:txBody>
          <a:bodyPr wrap="square" lIns="0" tIns="0" rIns="0" bIns="0" anchor="t">
            <a:noAutofit/>
          </a:bodyPr>
          <a:lstStyle/>
          <a:p>
            <a:pPr algn="l">
              <a:spcBef>
                <a:spcPts val="0"/>
              </a:spcBef>
              <a:spcAft>
                <a:spcPts val="0"/>
              </a:spcAft>
            </a:pPr>
            <a:r>
              <a:rPr sz="1500" b="0" i="0">
                <a:solidFill>
                  <a:srgbClr val="C9D1E3"/>
                </a:solidFill>
                <a:latin typeface="Calibri"/>
              </a:rPr>
              <a:t>Printed in the 1979 BCP on pages 876–878, following the Articles of Religion.</a:t>
            </a:r>
          </a:p>
        </p:txBody>
      </p:sp>
      <p:sp>
        <p:nvSpPr>
          <p:cNvPr id="47134" name="TextBox 47133"/>
          <p:cNvSpPr txBox="1"/>
          <p:nvPr/>
        </p:nvSpPr>
        <p:spPr>
          <a:xfrm>
            <a:off x="8092440" y="4572000"/>
            <a:ext cx="3200400" cy="274320"/>
          </a:xfrm>
          <a:prstGeom prst="rect">
            <a:avLst/>
          </a:prstGeom>
          <a:noFill/>
        </p:spPr>
        <p:txBody>
          <a:bodyPr wrap="square" lIns="0" tIns="0" rIns="0" bIns="0" anchor="t">
            <a:noAutofit/>
          </a:bodyPr>
          <a:lstStyle/>
          <a:p>
            <a:pPr algn="l">
              <a:spcBef>
                <a:spcPts val="0"/>
              </a:spcBef>
              <a:spcAft>
                <a:spcPts val="0"/>
              </a:spcAft>
            </a:pPr>
            <a:r>
              <a:rPr sz="1200" b="1" i="0">
                <a:solidFill>
                  <a:srgbClr val="D4A74F"/>
                </a:solidFill>
                <a:latin typeface="Calibri"/>
              </a:rPr>
              <a:t>WHY IT MATTERS</a:t>
            </a:r>
          </a:p>
        </p:txBody>
      </p:sp>
      <p:sp>
        <p:nvSpPr>
          <p:cNvPr id="47135" name="TextBox 47134"/>
          <p:cNvSpPr txBox="1"/>
          <p:nvPr/>
        </p:nvSpPr>
        <p:spPr>
          <a:xfrm>
            <a:off x="8092440" y="4892040"/>
            <a:ext cx="3200400" cy="914400"/>
          </a:xfrm>
          <a:prstGeom prst="rect">
            <a:avLst/>
          </a:prstGeom>
          <a:noFill/>
        </p:spPr>
        <p:txBody>
          <a:bodyPr wrap="square" lIns="0" tIns="0" rIns="0" bIns="0" anchor="t">
            <a:noAutofit/>
          </a:bodyPr>
          <a:lstStyle/>
          <a:p>
            <a:pPr algn="l">
              <a:spcBef>
                <a:spcPts val="0"/>
              </a:spcBef>
              <a:spcAft>
                <a:spcPts val="0"/>
              </a:spcAft>
            </a:pPr>
            <a:r>
              <a:rPr sz="1400" b="0" i="0">
                <a:solidFill>
                  <a:srgbClr val="FFFFFF"/>
                </a:solidFill>
                <a:latin typeface="Calibri"/>
              </a:rPr>
              <a:t>Point 2 names the Nicene Creed as the sufficient statement of faith, tying the Quadrilateral to this creed.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40080" y="749808"/>
            <a:ext cx="10908792" cy="566928"/>
          </a:xfrm>
        </p:spPr>
        <p:txBody>
          <a:bodyPr wrap="square" lIns="0" tIns="0" rIns="0" bIns="0" anchor="t">
            <a:noAutofit/>
          </a:bodyPr>
          <a:lstStyle/>
          <a:p>
            <a:pPr algn="l" eaLnBrk="1" hangingPunct="1">
              <a:lnSpc>
                <a:spcPct val="100000"/>
              </a:lnSpc>
              <a:spcBef>
                <a:spcPts val="0"/>
              </a:spcBef>
              <a:spcAft>
                <a:spcPts val="0"/>
              </a:spcAft>
              <a:defRPr/>
            </a:pPr>
            <a:r>
              <a:rPr sz="3200" b="1" i="0">
                <a:solidFill>
                  <a:srgbClr val="14213D"/>
                </a:solidFill>
                <a:latin typeface="Georgia"/>
              </a:rPr>
              <a:t>Authority in the Episcopal Church</a:t>
            </a:r>
          </a:p>
        </p:txBody>
      </p:sp>
      <p:sp>
        <p:nvSpPr>
          <p:cNvPr id="36867" name="TextBox 36866"/>
          <p:cNvSpPr txBox="1"/>
          <p:nvPr/>
        </p:nvSpPr>
        <p:spPr>
          <a:xfrm>
            <a:off x="640080" y="411480"/>
            <a:ext cx="82296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LEGACY</a:t>
            </a:r>
          </a:p>
        </p:txBody>
      </p:sp>
      <p:sp>
        <p:nvSpPr>
          <p:cNvPr id="36868" name="TextBox 36867"/>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sz="1100" b="0" i="0">
                <a:solidFill>
                  <a:srgbClr val="6B7280"/>
                </a:solidFill>
                <a:latin typeface="Calibri"/>
              </a:rPr>
              <a:t>28</a:t>
            </a:r>
          </a:p>
        </p:txBody>
      </p:sp>
      <p:sp>
        <p:nvSpPr>
          <p:cNvPr id="36869" name="Rounded Rectangle 36868"/>
          <p:cNvSpPr/>
          <p:nvPr/>
        </p:nvSpPr>
        <p:spPr>
          <a:xfrm>
            <a:off x="640080" y="1783080"/>
            <a:ext cx="2651760" cy="1325880"/>
          </a:xfrm>
          <a:prstGeom prst="roundRect">
            <a:avLst>
              <a:gd name="adj" fmla="val 5000"/>
            </a:avLst>
          </a:prstGeom>
          <a:solidFill>
            <a:srgbClr val="14213D"/>
          </a:solidFill>
          <a:ln>
            <a:noFill/>
          </a:ln>
        </p:spPr>
        <p:txBody>
          <a:bodyPr rtlCol="0" anchor="ctr"/>
          <a:lstStyle/>
          <a:p>
            <a:pPr algn="ctr"/>
            <a:endParaRPr/>
          </a:p>
        </p:txBody>
      </p:sp>
      <p:sp>
        <p:nvSpPr>
          <p:cNvPr id="36870" name="TextBox 36869"/>
          <p:cNvSpPr txBox="1"/>
          <p:nvPr/>
        </p:nvSpPr>
        <p:spPr>
          <a:xfrm>
            <a:off x="640080" y="1783080"/>
            <a:ext cx="2651760" cy="1325880"/>
          </a:xfrm>
          <a:prstGeom prst="rect">
            <a:avLst/>
          </a:prstGeom>
          <a:noFill/>
        </p:spPr>
        <p:txBody>
          <a:bodyPr wrap="square" lIns="0" tIns="0" rIns="0" bIns="0" anchor="ctr">
            <a:noAutofit/>
          </a:bodyPr>
          <a:lstStyle/>
          <a:p>
            <a:pPr algn="ctr">
              <a:spcBef>
                <a:spcPts val="0"/>
              </a:spcBef>
              <a:spcAft>
                <a:spcPts val="0"/>
              </a:spcAft>
            </a:pPr>
            <a:r>
              <a:rPr sz="2400" b="1" i="0">
                <a:solidFill>
                  <a:srgbClr val="FFFFFF"/>
                </a:solidFill>
                <a:latin typeface="Georgia"/>
              </a:rPr>
              <a:t>Doctrine</a:t>
            </a:r>
          </a:p>
        </p:txBody>
      </p:sp>
      <p:sp>
        <p:nvSpPr>
          <p:cNvPr id="36871" name="Rounded Rectangle 36870"/>
          <p:cNvSpPr/>
          <p:nvPr/>
        </p:nvSpPr>
        <p:spPr>
          <a:xfrm>
            <a:off x="3474720" y="1783080"/>
            <a:ext cx="8074152" cy="13258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72" name="TextBox 36871"/>
          <p:cNvSpPr txBox="1"/>
          <p:nvPr/>
        </p:nvSpPr>
        <p:spPr>
          <a:xfrm>
            <a:off x="3749039" y="1938528"/>
            <a:ext cx="7498079" cy="320040"/>
          </a:xfrm>
          <a:prstGeom prst="rect">
            <a:avLst/>
          </a:prstGeom>
          <a:noFill/>
        </p:spPr>
        <p:txBody>
          <a:bodyPr wrap="square" lIns="0" tIns="0" rIns="0" bIns="0" anchor="t">
            <a:noAutofit/>
          </a:bodyPr>
          <a:lstStyle/>
          <a:p>
            <a:pPr algn="l">
              <a:spcBef>
                <a:spcPts val="0"/>
              </a:spcBef>
              <a:spcAft>
                <a:spcPts val="0"/>
              </a:spcAft>
            </a:pPr>
            <a:r>
              <a:rPr sz="1700" b="1" i="0">
                <a:solidFill>
                  <a:srgbClr val="14213D"/>
                </a:solidFill>
                <a:latin typeface="Georgia"/>
              </a:rPr>
              <a:t>The Articles of Religion</a:t>
            </a:r>
          </a:p>
        </p:txBody>
      </p:sp>
      <p:sp>
        <p:nvSpPr>
          <p:cNvPr id="36873" name="TextBox 36872"/>
          <p:cNvSpPr txBox="1"/>
          <p:nvPr/>
        </p:nvSpPr>
        <p:spPr>
          <a:xfrm>
            <a:off x="3749039" y="2313432"/>
            <a:ext cx="7498079" cy="777240"/>
          </a:xfrm>
          <a:prstGeom prst="rect">
            <a:avLst/>
          </a:prstGeom>
          <a:noFill/>
        </p:spPr>
        <p:txBody>
          <a:bodyPr wrap="square" lIns="0" tIns="0" rIns="0" bIns="0" anchor="t">
            <a:noAutofit/>
          </a:bodyPr>
          <a:lstStyle/>
          <a:p>
            <a:pPr algn="l">
              <a:spcBef>
                <a:spcPts val="0"/>
              </a:spcBef>
              <a:spcAft>
                <a:spcPts val="0"/>
              </a:spcAft>
            </a:pPr>
            <a:r>
              <a:rPr sz="1500" b="0" i="0">
                <a:solidFill>
                  <a:srgbClr val="1A1F2B"/>
                </a:solidFill>
                <a:latin typeface="Calibri"/>
              </a:rPr>
              <a:t>Article VIII says the Nicene, Athanasian and Apostles’ Creeds “ought thoroughly to be received and believed” because they may be proved by “most certain warrants of Holy Scripture.”</a:t>
            </a:r>
          </a:p>
        </p:txBody>
      </p:sp>
      <p:sp>
        <p:nvSpPr>
          <p:cNvPr id="36874" name="Rounded Rectangle 36873"/>
          <p:cNvSpPr/>
          <p:nvPr/>
        </p:nvSpPr>
        <p:spPr>
          <a:xfrm>
            <a:off x="640080" y="3246120"/>
            <a:ext cx="2651760" cy="1325880"/>
          </a:xfrm>
          <a:prstGeom prst="roundRect">
            <a:avLst>
              <a:gd name="adj" fmla="val 5000"/>
            </a:avLst>
          </a:prstGeom>
          <a:solidFill>
            <a:srgbClr val="14213D"/>
          </a:solidFill>
          <a:ln>
            <a:noFill/>
          </a:ln>
        </p:spPr>
        <p:txBody>
          <a:bodyPr rtlCol="0" anchor="ctr"/>
          <a:lstStyle/>
          <a:p>
            <a:pPr algn="ctr"/>
            <a:endParaRPr/>
          </a:p>
        </p:txBody>
      </p:sp>
      <p:sp>
        <p:nvSpPr>
          <p:cNvPr id="36875" name="TextBox 36874"/>
          <p:cNvSpPr txBox="1"/>
          <p:nvPr/>
        </p:nvSpPr>
        <p:spPr>
          <a:xfrm>
            <a:off x="640080" y="3246120"/>
            <a:ext cx="2651760" cy="1325880"/>
          </a:xfrm>
          <a:prstGeom prst="rect">
            <a:avLst/>
          </a:prstGeom>
          <a:noFill/>
        </p:spPr>
        <p:txBody>
          <a:bodyPr wrap="square" lIns="0" tIns="0" rIns="0" bIns="0" anchor="ctr">
            <a:noAutofit/>
          </a:bodyPr>
          <a:lstStyle/>
          <a:p>
            <a:pPr algn="ctr">
              <a:spcBef>
                <a:spcPts val="0"/>
              </a:spcBef>
              <a:spcAft>
                <a:spcPts val="0"/>
              </a:spcAft>
            </a:pPr>
            <a:r>
              <a:rPr sz="2400" b="1" i="0">
                <a:solidFill>
                  <a:srgbClr val="FFFFFF"/>
                </a:solidFill>
                <a:latin typeface="Georgia"/>
              </a:rPr>
              <a:t>Unity</a:t>
            </a:r>
          </a:p>
        </p:txBody>
      </p:sp>
      <p:sp>
        <p:nvSpPr>
          <p:cNvPr id="36876" name="Rounded Rectangle 36875"/>
          <p:cNvSpPr/>
          <p:nvPr/>
        </p:nvSpPr>
        <p:spPr>
          <a:xfrm>
            <a:off x="3474720" y="3246120"/>
            <a:ext cx="8074152" cy="13258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77" name="TextBox 36876"/>
          <p:cNvSpPr txBox="1"/>
          <p:nvPr/>
        </p:nvSpPr>
        <p:spPr>
          <a:xfrm>
            <a:off x="3749039" y="3401568"/>
            <a:ext cx="7498079" cy="320040"/>
          </a:xfrm>
          <a:prstGeom prst="rect">
            <a:avLst/>
          </a:prstGeom>
          <a:noFill/>
        </p:spPr>
        <p:txBody>
          <a:bodyPr wrap="square" lIns="0" tIns="0" rIns="0" bIns="0" anchor="t">
            <a:noAutofit/>
          </a:bodyPr>
          <a:lstStyle/>
          <a:p>
            <a:pPr algn="l">
              <a:spcBef>
                <a:spcPts val="0"/>
              </a:spcBef>
              <a:spcAft>
                <a:spcPts val="0"/>
              </a:spcAft>
            </a:pPr>
            <a:r>
              <a:rPr sz="1700" b="1" i="0">
                <a:solidFill>
                  <a:srgbClr val="14213D"/>
                </a:solidFill>
                <a:latin typeface="Georgia"/>
              </a:rPr>
              <a:t>The Quadrilateral</a:t>
            </a:r>
          </a:p>
        </p:txBody>
      </p:sp>
      <p:sp>
        <p:nvSpPr>
          <p:cNvPr id="36878" name="TextBox 36877"/>
          <p:cNvSpPr txBox="1"/>
          <p:nvPr/>
        </p:nvSpPr>
        <p:spPr>
          <a:xfrm>
            <a:off x="3749039" y="3776472"/>
            <a:ext cx="7498079" cy="777240"/>
          </a:xfrm>
          <a:prstGeom prst="rect">
            <a:avLst/>
          </a:prstGeom>
          <a:noFill/>
        </p:spPr>
        <p:txBody>
          <a:bodyPr wrap="square" lIns="0" tIns="0" rIns="0" bIns="0" anchor="t">
            <a:noAutofit/>
          </a:bodyPr>
          <a:lstStyle/>
          <a:p>
            <a:pPr algn="l">
              <a:spcBef>
                <a:spcPts val="0"/>
              </a:spcBef>
              <a:spcAft>
                <a:spcPts val="0"/>
              </a:spcAft>
            </a:pPr>
            <a:r>
              <a:rPr sz="1500" b="0" i="0">
                <a:solidFill>
                  <a:srgbClr val="1A1F2B"/>
                </a:solidFill>
                <a:latin typeface="Calibri"/>
              </a:rPr>
              <a:t>The Chicago-Lambeth Quadrilateral names the Nicene Creed as the sufficient statement of the Christian faith.</a:t>
            </a:r>
          </a:p>
        </p:txBody>
      </p:sp>
      <p:sp>
        <p:nvSpPr>
          <p:cNvPr id="36879" name="Rounded Rectangle 36878"/>
          <p:cNvSpPr/>
          <p:nvPr/>
        </p:nvSpPr>
        <p:spPr>
          <a:xfrm>
            <a:off x="640080" y="4709160"/>
            <a:ext cx="2651760" cy="1325880"/>
          </a:xfrm>
          <a:prstGeom prst="roundRect">
            <a:avLst>
              <a:gd name="adj" fmla="val 5000"/>
            </a:avLst>
          </a:prstGeom>
          <a:solidFill>
            <a:srgbClr val="14213D"/>
          </a:solidFill>
          <a:ln>
            <a:noFill/>
          </a:ln>
        </p:spPr>
        <p:txBody>
          <a:bodyPr rtlCol="0" anchor="ctr"/>
          <a:lstStyle/>
          <a:p>
            <a:pPr algn="ctr"/>
            <a:endParaRPr/>
          </a:p>
        </p:txBody>
      </p:sp>
      <p:sp>
        <p:nvSpPr>
          <p:cNvPr id="36880" name="TextBox 36879"/>
          <p:cNvSpPr txBox="1"/>
          <p:nvPr/>
        </p:nvSpPr>
        <p:spPr>
          <a:xfrm>
            <a:off x="640080" y="4709160"/>
            <a:ext cx="2651760" cy="1325880"/>
          </a:xfrm>
          <a:prstGeom prst="rect">
            <a:avLst/>
          </a:prstGeom>
          <a:noFill/>
        </p:spPr>
        <p:txBody>
          <a:bodyPr wrap="square" lIns="0" tIns="0" rIns="0" bIns="0" anchor="ctr">
            <a:noAutofit/>
          </a:bodyPr>
          <a:lstStyle/>
          <a:p>
            <a:pPr algn="ctr">
              <a:spcBef>
                <a:spcPts val="0"/>
              </a:spcBef>
              <a:spcAft>
                <a:spcPts val="0"/>
              </a:spcAft>
            </a:pPr>
            <a:r>
              <a:rPr sz="2400" b="1" i="0">
                <a:solidFill>
                  <a:srgbClr val="FFFFFF"/>
                </a:solidFill>
                <a:latin typeface="Georgia"/>
              </a:rPr>
              <a:t>Worship</a:t>
            </a:r>
          </a:p>
        </p:txBody>
      </p:sp>
      <p:sp>
        <p:nvSpPr>
          <p:cNvPr id="36881" name="Rounded Rectangle 36880"/>
          <p:cNvSpPr/>
          <p:nvPr/>
        </p:nvSpPr>
        <p:spPr>
          <a:xfrm>
            <a:off x="3474720" y="4709160"/>
            <a:ext cx="8074152" cy="13258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82" name="TextBox 36881"/>
          <p:cNvSpPr txBox="1"/>
          <p:nvPr/>
        </p:nvSpPr>
        <p:spPr>
          <a:xfrm>
            <a:off x="3749039" y="4864608"/>
            <a:ext cx="7498079" cy="320040"/>
          </a:xfrm>
          <a:prstGeom prst="rect">
            <a:avLst/>
          </a:prstGeom>
          <a:noFill/>
        </p:spPr>
        <p:txBody>
          <a:bodyPr wrap="square" lIns="0" tIns="0" rIns="0" bIns="0" anchor="t">
            <a:noAutofit/>
          </a:bodyPr>
          <a:lstStyle/>
          <a:p>
            <a:pPr algn="l">
              <a:spcBef>
                <a:spcPts val="0"/>
              </a:spcBef>
              <a:spcAft>
                <a:spcPts val="0"/>
              </a:spcAft>
            </a:pPr>
            <a:r>
              <a:rPr sz="1700" b="1" i="0">
                <a:solidFill>
                  <a:srgbClr val="14213D"/>
                </a:solidFill>
                <a:latin typeface="Georgia"/>
              </a:rPr>
              <a:t>The Prayer Book</a:t>
            </a:r>
          </a:p>
        </p:txBody>
      </p:sp>
      <p:sp>
        <p:nvSpPr>
          <p:cNvPr id="36883" name="TextBox 36882"/>
          <p:cNvSpPr txBox="1"/>
          <p:nvPr/>
        </p:nvSpPr>
        <p:spPr>
          <a:xfrm>
            <a:off x="3749039" y="5239512"/>
            <a:ext cx="7498079" cy="777240"/>
          </a:xfrm>
          <a:prstGeom prst="rect">
            <a:avLst/>
          </a:prstGeom>
          <a:noFill/>
        </p:spPr>
        <p:txBody>
          <a:bodyPr wrap="square" lIns="0" tIns="0" rIns="0" bIns="0" anchor="t">
            <a:noAutofit/>
          </a:bodyPr>
          <a:lstStyle/>
          <a:p>
            <a:pPr algn="l">
              <a:spcBef>
                <a:spcPts val="0"/>
              </a:spcBef>
              <a:spcAft>
                <a:spcPts val="0"/>
              </a:spcAft>
            </a:pPr>
            <a:r>
              <a:rPr sz="1500" b="0" i="0">
                <a:solidFill>
                  <a:srgbClr val="1A1F2B"/>
                </a:solidFill>
                <a:latin typeface="Calibri"/>
              </a:rPr>
              <a:t>The Nicene Creed is printed in both Eucharistic rites and said on Sundays and other Major Feasts.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sp>
        <p:nvSpPr>
          <p:cNvPr id="69635" name="TextBox 69634"/>
          <p:cNvSpPr txBox="1"/>
          <p:nvPr/>
        </p:nvSpPr>
        <p:spPr>
          <a:xfrm>
            <a:off x="640080" y="411480"/>
            <a:ext cx="82296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LEGACY</a:t>
            </a:r>
          </a:p>
        </p:txBody>
      </p:sp>
      <p:sp>
        <p:nvSpPr>
          <p:cNvPr id="69636" name="TextBox 69635"/>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lang="en-US" sz="1100" b="0" i="0">
                <a:solidFill>
                  <a:srgbClr val="6B7280"/>
                </a:solidFill>
                <a:latin typeface="Calibri"/>
              </a:rPr>
              <a:t>29</a:t>
            </a:r>
            <a:endParaRPr sz="1100" b="0" i="0">
              <a:solidFill>
                <a:srgbClr val="6B7280"/>
              </a:solidFill>
              <a:latin typeface="Calibri"/>
            </a:endParaRPr>
          </a:p>
        </p:txBody>
      </p:sp>
      <p:sp>
        <p:nvSpPr>
          <p:cNvPr id="69637" name="Rounded Rectangle 69636"/>
          <p:cNvSpPr/>
          <p:nvPr/>
        </p:nvSpPr>
        <p:spPr>
          <a:xfrm>
            <a:off x="640080" y="1783080"/>
            <a:ext cx="10908792" cy="1325880"/>
          </a:xfrm>
          <a:prstGeom prst="roundRect">
            <a:avLst>
              <a:gd name="adj" fmla="val 5000"/>
            </a:avLst>
          </a:prstGeom>
          <a:solidFill>
            <a:srgbClr val="14213D"/>
          </a:solidFill>
          <a:ln>
            <a:noFill/>
          </a:ln>
        </p:spPr>
        <p:txBody>
          <a:bodyPr rtlCol="0" anchor="ctr"/>
          <a:lstStyle/>
          <a:p>
            <a:pPr algn="ctr"/>
            <a:endParaRPr/>
          </a:p>
        </p:txBody>
      </p:sp>
      <p:sp>
        <p:nvSpPr>
          <p:cNvPr id="69638" name="TextBox 69637"/>
          <p:cNvSpPr txBox="1"/>
          <p:nvPr/>
        </p:nvSpPr>
        <p:spPr>
          <a:xfrm>
            <a:off x="1005840" y="1783080"/>
            <a:ext cx="10149840" cy="1325880"/>
          </a:xfrm>
          <a:prstGeom prst="rect">
            <a:avLst/>
          </a:prstGeom>
          <a:noFill/>
        </p:spPr>
        <p:txBody>
          <a:bodyPr wrap="square" lIns="0" tIns="0" rIns="0" bIns="0" anchor="ctr">
            <a:noAutofit/>
          </a:bodyPr>
          <a:lstStyle/>
          <a:p>
            <a:pPr algn="l">
              <a:spcBef>
                <a:spcPts val="0"/>
              </a:spcBef>
              <a:spcAft>
                <a:spcPts val="0"/>
              </a:spcAft>
            </a:pPr>
            <a:r>
              <a:rPr sz="2000" b="0" i="0">
                <a:solidFill>
                  <a:srgbClr val="FFFFFF"/>
                </a:solidFill>
                <a:latin typeface="Georgia"/>
              </a:rPr>
              <a:t>If the actual wording came from a council held 56 years after the meeting at Nicaea (and was first cited at Chalcedon in 451), why the name?</a:t>
            </a:r>
          </a:p>
        </p:txBody>
      </p:sp>
      <p:sp>
        <p:nvSpPr>
          <p:cNvPr id="69639" name="Rounded Rectangle 69638"/>
          <p:cNvSpPr/>
          <p:nvPr/>
        </p:nvSpPr>
        <p:spPr>
          <a:xfrm>
            <a:off x="640080" y="3383280"/>
            <a:ext cx="5120640" cy="26974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69640" name="TextBox 69639"/>
          <p:cNvSpPr txBox="1"/>
          <p:nvPr/>
        </p:nvSpPr>
        <p:spPr>
          <a:xfrm>
            <a:off x="960120" y="3611880"/>
            <a:ext cx="448056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WHAT HAPPENED AT NICAEA</a:t>
            </a:r>
          </a:p>
        </p:txBody>
      </p:sp>
      <p:sp>
        <p:nvSpPr>
          <p:cNvPr id="69641" name="TextBox 69640"/>
          <p:cNvSpPr txBox="1"/>
          <p:nvPr/>
        </p:nvSpPr>
        <p:spPr>
          <a:xfrm>
            <a:off x="960120" y="4023360"/>
            <a:ext cx="4480560" cy="1920240"/>
          </a:xfrm>
          <a:prstGeom prst="rect">
            <a:avLst/>
          </a:prstGeom>
          <a:noFill/>
        </p:spPr>
        <p:txBody>
          <a:bodyPr wrap="square" lIns="0" tIns="0" rIns="0" bIns="0" anchor="t">
            <a:noAutofit/>
          </a:bodyPr>
          <a:lstStyle/>
          <a:p>
            <a:pPr algn="l">
              <a:spcBef>
                <a:spcPts val="0"/>
              </a:spcBef>
              <a:spcAft>
                <a:spcPts val="0"/>
              </a:spcAft>
            </a:pPr>
            <a:r>
              <a:rPr sz="1600" b="0" i="0">
                <a:solidFill>
                  <a:srgbClr val="1A1F2B"/>
                </a:solidFill>
                <a:latin typeface="Calibri"/>
              </a:rPr>
              <a:t>The Council of Nicaea, it turned out, was the first ecumenical council of the whole Church. There were not many bishops from the Western churches, but there was representation.</a:t>
            </a:r>
          </a:p>
        </p:txBody>
      </p:sp>
      <p:sp>
        <p:nvSpPr>
          <p:cNvPr id="69642" name="TextBox 69641"/>
          <p:cNvSpPr txBox="1"/>
          <p:nvPr/>
        </p:nvSpPr>
        <p:spPr>
          <a:xfrm>
            <a:off x="6035040" y="3383280"/>
            <a:ext cx="54864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TO SPECULATE</a:t>
            </a:r>
          </a:p>
        </p:txBody>
      </p:sp>
      <p:sp>
        <p:nvSpPr>
          <p:cNvPr id="69643" name="Rounded Rectangle 69642"/>
          <p:cNvSpPr/>
          <p:nvPr/>
        </p:nvSpPr>
        <p:spPr>
          <a:xfrm>
            <a:off x="6035040" y="3749039"/>
            <a:ext cx="5513832" cy="676656"/>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69644" name="Oval 69643"/>
          <p:cNvSpPr/>
          <p:nvPr/>
        </p:nvSpPr>
        <p:spPr>
          <a:xfrm>
            <a:off x="6217920" y="3858768"/>
            <a:ext cx="457200" cy="457200"/>
          </a:xfrm>
          <a:prstGeom prst="ellipse">
            <a:avLst/>
          </a:prstGeom>
          <a:solidFill>
            <a:srgbClr val="14213D"/>
          </a:solidFill>
          <a:ln>
            <a:noFill/>
          </a:ln>
        </p:spPr>
        <p:txBody>
          <a:bodyPr rtlCol="0" anchor="ctr"/>
          <a:lstStyle/>
          <a:p>
            <a:pPr algn="ctr"/>
            <a:endParaRPr/>
          </a:p>
        </p:txBody>
      </p:sp>
      <p:sp>
        <p:nvSpPr>
          <p:cNvPr id="69645" name="TextBox 69644"/>
          <p:cNvSpPr txBox="1"/>
          <p:nvPr/>
        </p:nvSpPr>
        <p:spPr>
          <a:xfrm>
            <a:off x="6217920" y="3858768"/>
            <a:ext cx="457200" cy="457200"/>
          </a:xfrm>
          <a:prstGeom prst="rect">
            <a:avLst/>
          </a:prstGeom>
          <a:noFill/>
        </p:spPr>
        <p:txBody>
          <a:bodyPr wrap="square" lIns="0" tIns="0" rIns="0" bIns="0" anchor="ctr">
            <a:noAutofit/>
          </a:bodyPr>
          <a:lstStyle/>
          <a:p>
            <a:pPr algn="ctr">
              <a:spcBef>
                <a:spcPts val="0"/>
              </a:spcBef>
              <a:spcAft>
                <a:spcPts val="0"/>
              </a:spcAft>
            </a:pPr>
            <a:r>
              <a:rPr sz="1600" b="1" i="0">
                <a:solidFill>
                  <a:srgbClr val="FFFFFF"/>
                </a:solidFill>
                <a:latin typeface="Georgia"/>
              </a:rPr>
              <a:t>1</a:t>
            </a:r>
          </a:p>
        </p:txBody>
      </p:sp>
      <p:sp>
        <p:nvSpPr>
          <p:cNvPr id="69646" name="TextBox 69645"/>
          <p:cNvSpPr txBox="1"/>
          <p:nvPr/>
        </p:nvSpPr>
        <p:spPr>
          <a:xfrm>
            <a:off x="6858000" y="3749039"/>
            <a:ext cx="4572000" cy="676656"/>
          </a:xfrm>
          <a:prstGeom prst="rect">
            <a:avLst/>
          </a:prstGeom>
          <a:noFill/>
        </p:spPr>
        <p:txBody>
          <a:bodyPr wrap="square" lIns="0" tIns="0" rIns="0" bIns="0" anchor="ctr">
            <a:noAutofit/>
          </a:bodyPr>
          <a:lstStyle/>
          <a:p>
            <a:pPr algn="l">
              <a:spcBef>
                <a:spcPts val="0"/>
              </a:spcBef>
              <a:spcAft>
                <a:spcPts val="0"/>
              </a:spcAft>
            </a:pPr>
            <a:r>
              <a:rPr sz="1500" b="0" i="0">
                <a:solidFill>
                  <a:srgbClr val="1A1F2B"/>
                </a:solidFill>
                <a:latin typeface="Calibri"/>
              </a:rPr>
              <a:t>As the first universal council, Nicaea has special authority.</a:t>
            </a:r>
          </a:p>
        </p:txBody>
      </p:sp>
      <p:sp>
        <p:nvSpPr>
          <p:cNvPr id="69647" name="Rounded Rectangle 69646"/>
          <p:cNvSpPr/>
          <p:nvPr/>
        </p:nvSpPr>
        <p:spPr>
          <a:xfrm>
            <a:off x="6035040" y="4535424"/>
            <a:ext cx="5513832" cy="676656"/>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69648" name="Oval 69647"/>
          <p:cNvSpPr/>
          <p:nvPr/>
        </p:nvSpPr>
        <p:spPr>
          <a:xfrm>
            <a:off x="6217920" y="4645152"/>
            <a:ext cx="457200" cy="457200"/>
          </a:xfrm>
          <a:prstGeom prst="ellipse">
            <a:avLst/>
          </a:prstGeom>
          <a:solidFill>
            <a:srgbClr val="14213D"/>
          </a:solidFill>
          <a:ln>
            <a:noFill/>
          </a:ln>
        </p:spPr>
        <p:txBody>
          <a:bodyPr rtlCol="0" anchor="ctr"/>
          <a:lstStyle/>
          <a:p>
            <a:pPr algn="ctr"/>
            <a:endParaRPr/>
          </a:p>
        </p:txBody>
      </p:sp>
      <p:sp>
        <p:nvSpPr>
          <p:cNvPr id="69649" name="TextBox 69648"/>
          <p:cNvSpPr txBox="1"/>
          <p:nvPr/>
        </p:nvSpPr>
        <p:spPr>
          <a:xfrm>
            <a:off x="6217920" y="4645152"/>
            <a:ext cx="457200" cy="457200"/>
          </a:xfrm>
          <a:prstGeom prst="rect">
            <a:avLst/>
          </a:prstGeom>
          <a:noFill/>
        </p:spPr>
        <p:txBody>
          <a:bodyPr wrap="square" lIns="0" tIns="0" rIns="0" bIns="0" anchor="ctr">
            <a:noAutofit/>
          </a:bodyPr>
          <a:lstStyle/>
          <a:p>
            <a:pPr algn="ctr">
              <a:spcBef>
                <a:spcPts val="0"/>
              </a:spcBef>
              <a:spcAft>
                <a:spcPts val="0"/>
              </a:spcAft>
            </a:pPr>
            <a:r>
              <a:rPr sz="1600" b="1" i="0">
                <a:solidFill>
                  <a:srgbClr val="FFFFFF"/>
                </a:solidFill>
                <a:latin typeface="Georgia"/>
              </a:rPr>
              <a:t>2</a:t>
            </a:r>
          </a:p>
        </p:txBody>
      </p:sp>
      <p:sp>
        <p:nvSpPr>
          <p:cNvPr id="69650" name="TextBox 69649"/>
          <p:cNvSpPr txBox="1"/>
          <p:nvPr/>
        </p:nvSpPr>
        <p:spPr>
          <a:xfrm>
            <a:off x="6858000" y="4535424"/>
            <a:ext cx="4572000" cy="676656"/>
          </a:xfrm>
          <a:prstGeom prst="rect">
            <a:avLst/>
          </a:prstGeom>
          <a:noFill/>
        </p:spPr>
        <p:txBody>
          <a:bodyPr wrap="square" lIns="0" tIns="0" rIns="0" bIns="0" anchor="ctr">
            <a:noAutofit/>
          </a:bodyPr>
          <a:lstStyle/>
          <a:p>
            <a:pPr algn="l">
              <a:spcBef>
                <a:spcPts val="0"/>
              </a:spcBef>
              <a:spcAft>
                <a:spcPts val="0"/>
              </a:spcAft>
            </a:pPr>
            <a:r>
              <a:rPr sz="1500" b="0" i="0">
                <a:solidFill>
                  <a:srgbClr val="1A1F2B"/>
                </a:solidFill>
                <a:latin typeface="Calibri"/>
              </a:rPr>
              <a:t>The concept that won was more important than the final wording.</a:t>
            </a:r>
          </a:p>
        </p:txBody>
      </p:sp>
      <p:sp>
        <p:nvSpPr>
          <p:cNvPr id="69651" name="Rounded Rectangle 69650"/>
          <p:cNvSpPr/>
          <p:nvPr/>
        </p:nvSpPr>
        <p:spPr>
          <a:xfrm>
            <a:off x="6035040" y="5321807"/>
            <a:ext cx="5513832" cy="676656"/>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69652" name="Oval 69651"/>
          <p:cNvSpPr/>
          <p:nvPr/>
        </p:nvSpPr>
        <p:spPr>
          <a:xfrm>
            <a:off x="6217920" y="5431536"/>
            <a:ext cx="457200" cy="457200"/>
          </a:xfrm>
          <a:prstGeom prst="ellipse">
            <a:avLst/>
          </a:prstGeom>
          <a:solidFill>
            <a:srgbClr val="14213D"/>
          </a:solidFill>
          <a:ln>
            <a:noFill/>
          </a:ln>
        </p:spPr>
        <p:txBody>
          <a:bodyPr rtlCol="0" anchor="ctr"/>
          <a:lstStyle/>
          <a:p>
            <a:pPr algn="ctr"/>
            <a:endParaRPr/>
          </a:p>
        </p:txBody>
      </p:sp>
      <p:sp>
        <p:nvSpPr>
          <p:cNvPr id="69653" name="TextBox 69652"/>
          <p:cNvSpPr txBox="1"/>
          <p:nvPr/>
        </p:nvSpPr>
        <p:spPr>
          <a:xfrm>
            <a:off x="6217920" y="5431536"/>
            <a:ext cx="457200" cy="457200"/>
          </a:xfrm>
          <a:prstGeom prst="rect">
            <a:avLst/>
          </a:prstGeom>
          <a:noFill/>
        </p:spPr>
        <p:txBody>
          <a:bodyPr wrap="square" lIns="0" tIns="0" rIns="0" bIns="0" anchor="ctr">
            <a:noAutofit/>
          </a:bodyPr>
          <a:lstStyle/>
          <a:p>
            <a:pPr algn="ctr">
              <a:spcBef>
                <a:spcPts val="0"/>
              </a:spcBef>
              <a:spcAft>
                <a:spcPts val="0"/>
              </a:spcAft>
            </a:pPr>
            <a:r>
              <a:rPr sz="1600" b="1" i="0">
                <a:solidFill>
                  <a:srgbClr val="FFFFFF"/>
                </a:solidFill>
                <a:latin typeface="Georgia"/>
              </a:rPr>
              <a:t>3</a:t>
            </a:r>
          </a:p>
        </p:txBody>
      </p:sp>
      <p:sp>
        <p:nvSpPr>
          <p:cNvPr id="69654" name="TextBox 69653"/>
          <p:cNvSpPr txBox="1"/>
          <p:nvPr/>
        </p:nvSpPr>
        <p:spPr>
          <a:xfrm>
            <a:off x="6858000" y="5321807"/>
            <a:ext cx="4572000" cy="676656"/>
          </a:xfrm>
          <a:prstGeom prst="rect">
            <a:avLst/>
          </a:prstGeom>
          <a:noFill/>
        </p:spPr>
        <p:txBody>
          <a:bodyPr wrap="square" lIns="0" tIns="0" rIns="0" bIns="0" anchor="ctr">
            <a:noAutofit/>
          </a:bodyPr>
          <a:lstStyle/>
          <a:p>
            <a:pPr algn="l">
              <a:spcBef>
                <a:spcPts val="0"/>
              </a:spcBef>
              <a:spcAft>
                <a:spcPts val="0"/>
              </a:spcAft>
            </a:pPr>
            <a:r>
              <a:rPr sz="1500" b="0" i="0">
                <a:solidFill>
                  <a:srgbClr val="1A1F2B"/>
                </a:solidFill>
                <a:latin typeface="Calibri"/>
              </a:rPr>
              <a:t>The later council affirmed and expanded the Nicene result.</a:t>
            </a:r>
          </a:p>
        </p:txBody>
      </p:sp>
      <p:sp>
        <p:nvSpPr>
          <p:cNvPr id="69634" name="Rectangle 2"/>
          <p:cNvSpPr>
            <a:spLocks noGrp="1" noChangeArrowheads="1"/>
          </p:cNvSpPr>
          <p:nvPr>
            <p:ph type="title"/>
          </p:nvPr>
        </p:nvSpPr>
        <p:spPr>
          <a:xfrm>
            <a:off x="640080" y="749808"/>
            <a:ext cx="10908792" cy="731520"/>
          </a:xfrm>
        </p:spPr>
        <p:txBody>
          <a:bodyPr wrap="square" lIns="0" tIns="0" rIns="0" bIns="0">
            <a:noAutofit/>
          </a:bodyPr>
          <a:lstStyle/>
          <a:p>
            <a:pPr algn="l" eaLnBrk="1" hangingPunct="1">
              <a:lnSpc>
                <a:spcPct val="100000"/>
              </a:lnSpc>
              <a:spcBef>
                <a:spcPts val="0"/>
              </a:spcBef>
              <a:spcAft>
                <a:spcPts val="0"/>
              </a:spcAft>
              <a:defRPr/>
            </a:pPr>
            <a:r>
              <a:rPr lang="en-US" sz="3200" b="1" i="0">
                <a:solidFill>
                  <a:srgbClr val="14213D"/>
                </a:solidFill>
                <a:latin typeface="Georgia"/>
              </a:rPr>
              <a:t>Why the name?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AF8F3"/>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40080" y="749808"/>
            <a:ext cx="10908792" cy="566928"/>
          </a:xfrm>
        </p:spPr>
        <p:txBody>
          <a:bodyPr wrap="square" lIns="0" tIns="0" rIns="0" bIns="0" anchor="t">
            <a:noAutofit/>
          </a:bodyPr>
          <a:lstStyle/>
          <a:p>
            <a:pPr algn="l" eaLnBrk="1" hangingPunct="1">
              <a:lnSpc>
                <a:spcPct val="100000"/>
              </a:lnSpc>
              <a:spcBef>
                <a:spcPts val="0"/>
              </a:spcBef>
              <a:spcAft>
                <a:spcPts val="0"/>
              </a:spcAft>
              <a:defRPr/>
            </a:pPr>
            <a:r>
              <a:rPr sz="3200" b="1" i="0">
                <a:solidFill>
                  <a:srgbClr val="14213D"/>
                </a:solidFill>
                <a:latin typeface="Georgia"/>
              </a:rPr>
              <a:t>Why it still matters</a:t>
            </a:r>
          </a:p>
        </p:txBody>
      </p:sp>
      <p:sp>
        <p:nvSpPr>
          <p:cNvPr id="36867" name="TextBox 36866"/>
          <p:cNvSpPr txBox="1"/>
          <p:nvPr/>
        </p:nvSpPr>
        <p:spPr>
          <a:xfrm>
            <a:off x="640080" y="411480"/>
            <a:ext cx="82296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LEGACY</a:t>
            </a:r>
          </a:p>
        </p:txBody>
      </p:sp>
      <p:sp>
        <p:nvSpPr>
          <p:cNvPr id="36868" name="TextBox 36867"/>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sz="1100" b="0" i="0">
                <a:solidFill>
                  <a:srgbClr val="6B7280"/>
                </a:solidFill>
                <a:latin typeface="Calibri"/>
              </a:rPr>
              <a:t>30</a:t>
            </a:r>
          </a:p>
        </p:txBody>
      </p:sp>
      <p:sp>
        <p:nvSpPr>
          <p:cNvPr id="36869" name="Rounded Rectangle 36868"/>
          <p:cNvSpPr/>
          <p:nvPr/>
        </p:nvSpPr>
        <p:spPr>
          <a:xfrm>
            <a:off x="640080" y="1783080"/>
            <a:ext cx="3931920" cy="4251960"/>
          </a:xfrm>
          <a:prstGeom prst="roundRect">
            <a:avLst>
              <a:gd name="adj" fmla="val 5000"/>
            </a:avLst>
          </a:prstGeom>
          <a:solidFill>
            <a:srgbClr val="14213D"/>
          </a:solidFill>
          <a:ln>
            <a:noFill/>
          </a:ln>
        </p:spPr>
        <p:txBody>
          <a:bodyPr rtlCol="0" anchor="ctr"/>
          <a:lstStyle/>
          <a:p>
            <a:pPr algn="ctr"/>
            <a:endParaRPr/>
          </a:p>
        </p:txBody>
      </p:sp>
      <p:sp>
        <p:nvSpPr>
          <p:cNvPr id="36870" name="TextBox 36869"/>
          <p:cNvSpPr txBox="1"/>
          <p:nvPr/>
        </p:nvSpPr>
        <p:spPr>
          <a:xfrm>
            <a:off x="640080" y="2286000"/>
            <a:ext cx="3931920" cy="1371600"/>
          </a:xfrm>
          <a:prstGeom prst="rect">
            <a:avLst/>
          </a:prstGeom>
          <a:noFill/>
        </p:spPr>
        <p:txBody>
          <a:bodyPr wrap="square" lIns="0" tIns="0" rIns="0" bIns="0" anchor="t">
            <a:noAutofit/>
          </a:bodyPr>
          <a:lstStyle/>
          <a:p>
            <a:pPr algn="ctr">
              <a:spcBef>
                <a:spcPts val="0"/>
              </a:spcBef>
              <a:spcAft>
                <a:spcPts val="0"/>
              </a:spcAft>
            </a:pPr>
            <a:r>
              <a:rPr sz="7200" b="1" i="0">
                <a:solidFill>
                  <a:srgbClr val="FFFFFF"/>
                </a:solidFill>
                <a:latin typeface="Georgia"/>
              </a:rPr>
              <a:t>1,700</a:t>
            </a:r>
          </a:p>
        </p:txBody>
      </p:sp>
      <p:sp>
        <p:nvSpPr>
          <p:cNvPr id="36871" name="TextBox 36870"/>
          <p:cNvSpPr txBox="1"/>
          <p:nvPr/>
        </p:nvSpPr>
        <p:spPr>
          <a:xfrm>
            <a:off x="914400" y="3749039"/>
            <a:ext cx="3383280" cy="1097280"/>
          </a:xfrm>
          <a:prstGeom prst="rect">
            <a:avLst/>
          </a:prstGeom>
          <a:noFill/>
        </p:spPr>
        <p:txBody>
          <a:bodyPr wrap="square" lIns="0" tIns="0" rIns="0" bIns="0" anchor="t">
            <a:noAutofit/>
          </a:bodyPr>
          <a:lstStyle/>
          <a:p>
            <a:pPr algn="ctr">
              <a:spcBef>
                <a:spcPts val="0"/>
              </a:spcBef>
              <a:spcAft>
                <a:spcPts val="0"/>
              </a:spcAft>
            </a:pPr>
            <a:r>
              <a:rPr sz="2000" b="0" i="0">
                <a:solidFill>
                  <a:srgbClr val="C9D1E3"/>
                </a:solidFill>
                <a:latin typeface="Calibri"/>
              </a:rPr>
              <a:t>years since Nicaea, marked in 2025</a:t>
            </a:r>
          </a:p>
        </p:txBody>
      </p:sp>
      <p:sp>
        <p:nvSpPr>
          <p:cNvPr id="36872" name="Rounded Rectangle 36871"/>
          <p:cNvSpPr/>
          <p:nvPr/>
        </p:nvSpPr>
        <p:spPr>
          <a:xfrm>
            <a:off x="4846320" y="1783080"/>
            <a:ext cx="6702552" cy="13258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73" name="TextBox 36872"/>
          <p:cNvSpPr txBox="1"/>
          <p:nvPr/>
        </p:nvSpPr>
        <p:spPr>
          <a:xfrm>
            <a:off x="5120640" y="1938528"/>
            <a:ext cx="54864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A SHARED CONFESSION</a:t>
            </a:r>
          </a:p>
        </p:txBody>
      </p:sp>
      <p:sp>
        <p:nvSpPr>
          <p:cNvPr id="36874" name="TextBox 36873"/>
          <p:cNvSpPr txBox="1"/>
          <p:nvPr/>
        </p:nvSpPr>
        <p:spPr>
          <a:xfrm>
            <a:off x="5120640" y="2258568"/>
            <a:ext cx="6217920" cy="822960"/>
          </a:xfrm>
          <a:prstGeom prst="rect">
            <a:avLst/>
          </a:prstGeom>
          <a:noFill/>
        </p:spPr>
        <p:txBody>
          <a:bodyPr wrap="square" lIns="0" tIns="0" rIns="0" bIns="0" anchor="t">
            <a:noAutofit/>
          </a:bodyPr>
          <a:lstStyle/>
          <a:p>
            <a:pPr algn="l">
              <a:spcBef>
                <a:spcPts val="0"/>
              </a:spcBef>
              <a:spcAft>
                <a:spcPts val="0"/>
              </a:spcAft>
            </a:pPr>
            <a:r>
              <a:rPr sz="1500" b="0" i="0">
                <a:solidFill>
                  <a:srgbClr val="1A1F2B"/>
                </a:solidFill>
                <a:latin typeface="Calibri"/>
              </a:rPr>
              <a:t>Anglican, Roman Catholic, Orthodox and many Protestant churches confess it, though “and the Son” still divides some.</a:t>
            </a:r>
          </a:p>
        </p:txBody>
      </p:sp>
      <p:sp>
        <p:nvSpPr>
          <p:cNvPr id="36875" name="Rounded Rectangle 36874"/>
          <p:cNvSpPr/>
          <p:nvPr/>
        </p:nvSpPr>
        <p:spPr>
          <a:xfrm>
            <a:off x="4846320" y="3246120"/>
            <a:ext cx="6702552" cy="13258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76" name="TextBox 36875"/>
          <p:cNvSpPr txBox="1"/>
          <p:nvPr/>
        </p:nvSpPr>
        <p:spPr>
          <a:xfrm>
            <a:off x="5120640" y="3401568"/>
            <a:ext cx="54864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A BASIS FOR UNITY</a:t>
            </a:r>
          </a:p>
        </p:txBody>
      </p:sp>
      <p:sp>
        <p:nvSpPr>
          <p:cNvPr id="36877" name="TextBox 36876"/>
          <p:cNvSpPr txBox="1"/>
          <p:nvPr/>
        </p:nvSpPr>
        <p:spPr>
          <a:xfrm>
            <a:off x="5120640" y="3721608"/>
            <a:ext cx="6217920" cy="822960"/>
          </a:xfrm>
          <a:prstGeom prst="rect">
            <a:avLst/>
          </a:prstGeom>
          <a:noFill/>
        </p:spPr>
        <p:txBody>
          <a:bodyPr wrap="square" lIns="0" tIns="0" rIns="0" bIns="0" anchor="t">
            <a:noAutofit/>
          </a:bodyPr>
          <a:lstStyle/>
          <a:p>
            <a:pPr algn="l">
              <a:spcBef>
                <a:spcPts val="0"/>
              </a:spcBef>
              <a:spcAft>
                <a:spcPts val="0"/>
              </a:spcAft>
            </a:pPr>
            <a:r>
              <a:rPr sz="1500" b="0" i="0">
                <a:solidFill>
                  <a:srgbClr val="1A1F2B"/>
                </a:solidFill>
                <a:latin typeface="Calibri"/>
              </a:rPr>
              <a:t>Anglicans have long named it the sufficient statement of faith in unity discussions, as in the Quadrilateral.</a:t>
            </a:r>
          </a:p>
        </p:txBody>
      </p:sp>
      <p:sp>
        <p:nvSpPr>
          <p:cNvPr id="36878" name="Rounded Rectangle 36877"/>
          <p:cNvSpPr/>
          <p:nvPr/>
        </p:nvSpPr>
        <p:spPr>
          <a:xfrm>
            <a:off x="4846320" y="4709160"/>
            <a:ext cx="6702552" cy="1325880"/>
          </a:xfrm>
          <a:prstGeom prst="roundRect">
            <a:avLst>
              <a:gd name="adj" fmla="val 5000"/>
            </a:avLst>
          </a:prstGeom>
          <a:solidFill>
            <a:srgbClr val="FFFFFF"/>
          </a:solidFill>
          <a:ln w="9525">
            <a:solidFill>
              <a:srgbClr val="E3DED1"/>
            </a:solidFill>
          </a:ln>
        </p:spPr>
        <p:txBody>
          <a:bodyPr rtlCol="0" anchor="ctr"/>
          <a:lstStyle/>
          <a:p>
            <a:pPr algn="ctr"/>
            <a:endParaRPr/>
          </a:p>
        </p:txBody>
      </p:sp>
      <p:sp>
        <p:nvSpPr>
          <p:cNvPr id="36879" name="TextBox 36878"/>
          <p:cNvSpPr txBox="1"/>
          <p:nvPr/>
        </p:nvSpPr>
        <p:spPr>
          <a:xfrm>
            <a:off x="5120640" y="4864608"/>
            <a:ext cx="5486400" cy="274320"/>
          </a:xfrm>
          <a:prstGeom prst="rect">
            <a:avLst/>
          </a:prstGeom>
          <a:noFill/>
        </p:spPr>
        <p:txBody>
          <a:bodyPr wrap="square" lIns="0" tIns="0" rIns="0" bIns="0" anchor="t">
            <a:noAutofit/>
          </a:bodyPr>
          <a:lstStyle/>
          <a:p>
            <a:pPr algn="l">
              <a:spcBef>
                <a:spcPts val="0"/>
              </a:spcBef>
              <a:spcAft>
                <a:spcPts val="0"/>
              </a:spcAft>
            </a:pPr>
            <a:r>
              <a:rPr sz="1200" b="1" i="0">
                <a:solidFill>
                  <a:srgbClr val="8A6217"/>
                </a:solidFill>
                <a:latin typeface="Calibri"/>
              </a:rPr>
              <a:t>A QUESTION THAT RETURNS</a:t>
            </a:r>
          </a:p>
        </p:txBody>
      </p:sp>
      <p:sp>
        <p:nvSpPr>
          <p:cNvPr id="36880" name="TextBox 36879"/>
          <p:cNvSpPr txBox="1"/>
          <p:nvPr/>
        </p:nvSpPr>
        <p:spPr>
          <a:xfrm>
            <a:off x="5120640" y="5184648"/>
            <a:ext cx="6217920" cy="822960"/>
          </a:xfrm>
          <a:prstGeom prst="rect">
            <a:avLst/>
          </a:prstGeom>
          <a:noFill/>
        </p:spPr>
        <p:txBody>
          <a:bodyPr wrap="square" lIns="0" tIns="0" rIns="0" bIns="0" anchor="t">
            <a:noAutofit/>
          </a:bodyPr>
          <a:lstStyle/>
          <a:p>
            <a:pPr algn="l">
              <a:spcBef>
                <a:spcPts val="0"/>
              </a:spcBef>
              <a:spcAft>
                <a:spcPts val="0"/>
              </a:spcAft>
            </a:pPr>
            <a:r>
              <a:rPr sz="1500" b="0" i="0">
                <a:solidFill>
                  <a:srgbClr val="1A1F2B"/>
                </a:solidFill>
                <a:latin typeface="Calibri"/>
              </a:rPr>
              <a:t>Who is Jesus? Every generation faces the question Nicaea answered: is the Son fully God, or something less?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bg>
      <p:bgPr>
        <a:solidFill>
          <a:srgbClr val="14213D"/>
        </a:solidFill>
        <a:effectLst/>
      </p:bgPr>
    </p:bg>
    <p:spTree>
      <p:nvGrpSpPr>
        <p:cNvPr id="1" name=""/>
        <p:cNvGrpSpPr/>
        <p:nvPr/>
      </p:nvGrpSpPr>
      <p:grpSpPr>
        <a:xfrm>
          <a:off x="0" y="0"/>
          <a:ext cx="0" cy="0"/>
          <a:chOff x="0" y="0"/>
          <a:chExt cx="0" cy="0"/>
        </a:xfrm>
      </p:grpSpPr>
      <p:sp>
        <p:nvSpPr>
          <p:cNvPr id="64515" name="TextBox 64514"/>
          <p:cNvSpPr txBox="1"/>
          <p:nvPr/>
        </p:nvSpPr>
        <p:spPr>
          <a:xfrm>
            <a:off x="640080" y="457200"/>
            <a:ext cx="4572000" cy="274320"/>
          </a:xfrm>
          <a:prstGeom prst="rect">
            <a:avLst/>
          </a:prstGeom>
          <a:noFill/>
        </p:spPr>
        <p:txBody>
          <a:bodyPr wrap="square" lIns="0" tIns="0" rIns="0" bIns="0" anchor="t">
            <a:noAutofit/>
          </a:bodyPr>
          <a:lstStyle/>
          <a:p>
            <a:pPr algn="l">
              <a:spcBef>
                <a:spcPts val="0"/>
              </a:spcBef>
              <a:spcAft>
                <a:spcPts val="0"/>
              </a:spcAft>
            </a:pPr>
            <a:r>
              <a:rPr sz="1200" b="1" i="0">
                <a:solidFill>
                  <a:srgbClr val="D4A74F"/>
                </a:solidFill>
                <a:latin typeface="Calibri"/>
              </a:rPr>
              <a:t>SUMMARY</a:t>
            </a:r>
          </a:p>
        </p:txBody>
      </p:sp>
      <p:sp>
        <p:nvSpPr>
          <p:cNvPr id="64516" name="Rounded Rectangle 64515"/>
          <p:cNvSpPr/>
          <p:nvPr/>
        </p:nvSpPr>
        <p:spPr>
          <a:xfrm>
            <a:off x="640080" y="2011680"/>
            <a:ext cx="3453384" cy="3749039"/>
          </a:xfrm>
          <a:prstGeom prst="roundRect">
            <a:avLst>
              <a:gd name="adj" fmla="val 5000"/>
            </a:avLst>
          </a:prstGeom>
          <a:solidFill>
            <a:srgbClr val="22335A"/>
          </a:solidFill>
          <a:ln>
            <a:noFill/>
          </a:ln>
        </p:spPr>
        <p:txBody>
          <a:bodyPr rtlCol="0" anchor="ctr"/>
          <a:lstStyle/>
          <a:p>
            <a:pPr algn="ctr"/>
            <a:endParaRPr/>
          </a:p>
        </p:txBody>
      </p:sp>
      <p:sp>
        <p:nvSpPr>
          <p:cNvPr id="64517" name="TextBox 64516"/>
          <p:cNvSpPr txBox="1"/>
          <p:nvPr/>
        </p:nvSpPr>
        <p:spPr>
          <a:xfrm>
            <a:off x="960119" y="2240280"/>
            <a:ext cx="914400" cy="822960"/>
          </a:xfrm>
          <a:prstGeom prst="rect">
            <a:avLst/>
          </a:prstGeom>
          <a:noFill/>
        </p:spPr>
        <p:txBody>
          <a:bodyPr wrap="square" lIns="0" tIns="0" rIns="0" bIns="0" anchor="t">
            <a:noAutofit/>
          </a:bodyPr>
          <a:lstStyle/>
          <a:p>
            <a:pPr algn="l">
              <a:spcBef>
                <a:spcPts val="0"/>
              </a:spcBef>
              <a:spcAft>
                <a:spcPts val="0"/>
              </a:spcAft>
            </a:pPr>
            <a:r>
              <a:rPr sz="4800" b="1" i="0">
                <a:solidFill>
                  <a:srgbClr val="D4A74F"/>
                </a:solidFill>
                <a:latin typeface="Georgia"/>
              </a:rPr>
              <a:t>1</a:t>
            </a:r>
          </a:p>
        </p:txBody>
      </p:sp>
      <p:sp>
        <p:nvSpPr>
          <p:cNvPr id="64518" name="TextBox 64517"/>
          <p:cNvSpPr txBox="1"/>
          <p:nvPr/>
        </p:nvSpPr>
        <p:spPr>
          <a:xfrm>
            <a:off x="960119" y="3246120"/>
            <a:ext cx="2813304" cy="2377440"/>
          </a:xfrm>
          <a:prstGeom prst="rect">
            <a:avLst/>
          </a:prstGeom>
          <a:noFill/>
        </p:spPr>
        <p:txBody>
          <a:bodyPr wrap="square" lIns="0" tIns="0" rIns="0" bIns="0" anchor="t">
            <a:noAutofit/>
          </a:bodyPr>
          <a:lstStyle/>
          <a:p>
            <a:pPr algn="l">
              <a:spcBef>
                <a:spcPts val="0"/>
              </a:spcBef>
              <a:spcAft>
                <a:spcPts val="0"/>
              </a:spcAft>
            </a:pPr>
            <a:r>
              <a:rPr sz="1800" b="0" i="0">
                <a:solidFill>
                  <a:srgbClr val="FFFFFF"/>
                </a:solidFill>
                <a:latin typeface="Calibri"/>
              </a:rPr>
              <a:t>The Nicene Creed states the full divinity of the Son, the second person of the Trinity, and the full divinity of the Holy Spirit.</a:t>
            </a:r>
          </a:p>
        </p:txBody>
      </p:sp>
      <p:sp>
        <p:nvSpPr>
          <p:cNvPr id="64519" name="Rounded Rectangle 64518"/>
          <p:cNvSpPr/>
          <p:nvPr/>
        </p:nvSpPr>
        <p:spPr>
          <a:xfrm>
            <a:off x="4367784" y="2011680"/>
            <a:ext cx="3453384" cy="3749039"/>
          </a:xfrm>
          <a:prstGeom prst="roundRect">
            <a:avLst>
              <a:gd name="adj" fmla="val 5000"/>
            </a:avLst>
          </a:prstGeom>
          <a:solidFill>
            <a:srgbClr val="22335A"/>
          </a:solidFill>
          <a:ln>
            <a:noFill/>
          </a:ln>
        </p:spPr>
        <p:txBody>
          <a:bodyPr rtlCol="0" anchor="ctr"/>
          <a:lstStyle/>
          <a:p>
            <a:pPr algn="ctr"/>
            <a:endParaRPr/>
          </a:p>
        </p:txBody>
      </p:sp>
      <p:sp>
        <p:nvSpPr>
          <p:cNvPr id="64520" name="TextBox 64519"/>
          <p:cNvSpPr txBox="1"/>
          <p:nvPr/>
        </p:nvSpPr>
        <p:spPr>
          <a:xfrm>
            <a:off x="4687824" y="2240280"/>
            <a:ext cx="914400" cy="822960"/>
          </a:xfrm>
          <a:prstGeom prst="rect">
            <a:avLst/>
          </a:prstGeom>
          <a:noFill/>
        </p:spPr>
        <p:txBody>
          <a:bodyPr wrap="square" lIns="0" tIns="0" rIns="0" bIns="0" anchor="t">
            <a:noAutofit/>
          </a:bodyPr>
          <a:lstStyle/>
          <a:p>
            <a:pPr algn="l">
              <a:spcBef>
                <a:spcPts val="0"/>
              </a:spcBef>
              <a:spcAft>
                <a:spcPts val="0"/>
              </a:spcAft>
            </a:pPr>
            <a:r>
              <a:rPr sz="4800" b="1" i="0">
                <a:solidFill>
                  <a:srgbClr val="D4A74F"/>
                </a:solidFill>
                <a:latin typeface="Georgia"/>
              </a:rPr>
              <a:t>2</a:t>
            </a:r>
          </a:p>
        </p:txBody>
      </p:sp>
      <p:sp>
        <p:nvSpPr>
          <p:cNvPr id="64521" name="TextBox 64520"/>
          <p:cNvSpPr txBox="1"/>
          <p:nvPr/>
        </p:nvSpPr>
        <p:spPr>
          <a:xfrm>
            <a:off x="4687824" y="3246120"/>
            <a:ext cx="2813304" cy="2377440"/>
          </a:xfrm>
          <a:prstGeom prst="rect">
            <a:avLst/>
          </a:prstGeom>
          <a:noFill/>
        </p:spPr>
        <p:txBody>
          <a:bodyPr wrap="square" lIns="0" tIns="0" rIns="0" bIns="0" anchor="t">
            <a:noAutofit/>
          </a:bodyPr>
          <a:lstStyle/>
          <a:p>
            <a:pPr algn="l">
              <a:spcBef>
                <a:spcPts val="0"/>
              </a:spcBef>
              <a:spcAft>
                <a:spcPts val="0"/>
              </a:spcAft>
            </a:pPr>
            <a:r>
              <a:rPr sz="1800" b="0" i="0">
                <a:solidFill>
                  <a:srgbClr val="FFFFFF"/>
                </a:solidFill>
                <a:latin typeface="Calibri"/>
              </a:rPr>
              <a:t>In its day, the Creed was a means of unifying the Church.</a:t>
            </a:r>
          </a:p>
        </p:txBody>
      </p:sp>
      <p:sp>
        <p:nvSpPr>
          <p:cNvPr id="64522" name="Rounded Rectangle 64521"/>
          <p:cNvSpPr/>
          <p:nvPr/>
        </p:nvSpPr>
        <p:spPr>
          <a:xfrm>
            <a:off x="8095488" y="2011680"/>
            <a:ext cx="3453384" cy="3749039"/>
          </a:xfrm>
          <a:prstGeom prst="roundRect">
            <a:avLst>
              <a:gd name="adj" fmla="val 5000"/>
            </a:avLst>
          </a:prstGeom>
          <a:solidFill>
            <a:srgbClr val="22335A"/>
          </a:solidFill>
          <a:ln>
            <a:noFill/>
          </a:ln>
        </p:spPr>
        <p:txBody>
          <a:bodyPr rtlCol="0" anchor="ctr"/>
          <a:lstStyle/>
          <a:p>
            <a:pPr algn="ctr"/>
            <a:endParaRPr/>
          </a:p>
        </p:txBody>
      </p:sp>
      <p:sp>
        <p:nvSpPr>
          <p:cNvPr id="64523" name="TextBox 64522"/>
          <p:cNvSpPr txBox="1"/>
          <p:nvPr/>
        </p:nvSpPr>
        <p:spPr>
          <a:xfrm>
            <a:off x="8415528" y="2240280"/>
            <a:ext cx="914400" cy="822960"/>
          </a:xfrm>
          <a:prstGeom prst="rect">
            <a:avLst/>
          </a:prstGeom>
          <a:noFill/>
        </p:spPr>
        <p:txBody>
          <a:bodyPr wrap="square" lIns="0" tIns="0" rIns="0" bIns="0" anchor="t">
            <a:noAutofit/>
          </a:bodyPr>
          <a:lstStyle/>
          <a:p>
            <a:pPr algn="l">
              <a:spcBef>
                <a:spcPts val="0"/>
              </a:spcBef>
              <a:spcAft>
                <a:spcPts val="0"/>
              </a:spcAft>
            </a:pPr>
            <a:r>
              <a:rPr sz="4800" b="1" i="0">
                <a:solidFill>
                  <a:srgbClr val="D4A74F"/>
                </a:solidFill>
                <a:latin typeface="Georgia"/>
              </a:rPr>
              <a:t>3</a:t>
            </a:r>
          </a:p>
        </p:txBody>
      </p:sp>
      <p:sp>
        <p:nvSpPr>
          <p:cNvPr id="64524" name="TextBox 64523"/>
          <p:cNvSpPr txBox="1"/>
          <p:nvPr/>
        </p:nvSpPr>
        <p:spPr>
          <a:xfrm>
            <a:off x="8415528" y="3246120"/>
            <a:ext cx="2813304" cy="2377440"/>
          </a:xfrm>
          <a:prstGeom prst="rect">
            <a:avLst/>
          </a:prstGeom>
          <a:noFill/>
        </p:spPr>
        <p:txBody>
          <a:bodyPr wrap="square" lIns="0" tIns="0" rIns="0" bIns="0" anchor="t">
            <a:noAutofit/>
          </a:bodyPr>
          <a:lstStyle/>
          <a:p>
            <a:pPr algn="l">
              <a:spcBef>
                <a:spcPts val="0"/>
              </a:spcBef>
              <a:spcAft>
                <a:spcPts val="0"/>
              </a:spcAft>
            </a:pPr>
            <a:r>
              <a:rPr sz="1800" b="0" i="0">
                <a:solidFill>
                  <a:srgbClr val="FFFFFF"/>
                </a:solidFill>
                <a:latin typeface="Calibri"/>
              </a:rPr>
              <a:t>Its place in the Eucharistic service allows us in each service to reaffirm the faith professed at baptism and reminds us of the central doctrines of the Faith.</a:t>
            </a:r>
          </a:p>
        </p:txBody>
      </p:sp>
      <p:sp>
        <p:nvSpPr>
          <p:cNvPr id="64525" name="TextBox 64524"/>
          <p:cNvSpPr txBox="1"/>
          <p:nvPr/>
        </p:nvSpPr>
        <p:spPr>
          <a:xfrm>
            <a:off x="10972800" y="6355080"/>
            <a:ext cx="576072" cy="274320"/>
          </a:xfrm>
          <a:prstGeom prst="rect">
            <a:avLst/>
          </a:prstGeom>
          <a:noFill/>
        </p:spPr>
        <p:txBody>
          <a:bodyPr wrap="square" lIns="0" tIns="0" rIns="0" bIns="0" anchor="t">
            <a:noAutofit/>
          </a:bodyPr>
          <a:lstStyle/>
          <a:p>
            <a:pPr algn="r">
              <a:spcBef>
                <a:spcPts val="0"/>
              </a:spcBef>
              <a:spcAft>
                <a:spcPts val="0"/>
              </a:spcAft>
            </a:pPr>
            <a:r>
              <a:rPr lang="en-US" sz="1100" b="0" i="0">
                <a:solidFill>
                  <a:srgbClr val="C9D1E3"/>
                </a:solidFill>
                <a:latin typeface="Calibri"/>
              </a:rPr>
              <a:t>31</a:t>
            </a:r>
            <a:endParaRPr sz="1100" b="0" i="0">
              <a:solidFill>
                <a:srgbClr val="C9D1E3"/>
              </a:solidFill>
              <a:latin typeface="Calibri"/>
            </a:endParaRPr>
          </a:p>
        </p:txBody>
      </p:sp>
      <p:sp>
        <p:nvSpPr>
          <p:cNvPr id="64514" name="Rectangle 2"/>
          <p:cNvSpPr>
            <a:spLocks noGrp="1" noChangeArrowheads="1"/>
          </p:cNvSpPr>
          <p:nvPr>
            <p:ph type="title"/>
          </p:nvPr>
        </p:nvSpPr>
        <p:spPr>
          <a:xfrm>
            <a:off x="640080" y="777240"/>
            <a:ext cx="7315200" cy="822960"/>
          </a:xfrm>
        </p:spPr>
        <p:txBody>
          <a:bodyPr wrap="square" lIns="0" tIns="0" rIns="0" bIns="0" anchor="t">
            <a:noAutofit/>
          </a:bodyPr>
          <a:lstStyle/>
          <a:p>
            <a:pPr algn="l" eaLnBrk="1" hangingPunct="1">
              <a:lnSpc>
                <a:spcPct val="100000"/>
              </a:lnSpc>
              <a:spcBef>
                <a:spcPts val="0"/>
              </a:spcBef>
              <a:spcAft>
                <a:spcPts val="0"/>
              </a:spcAft>
              <a:defRPr/>
            </a:pPr>
            <a:r>
              <a:rPr sz="3600" b="1" i="0">
                <a:solidFill>
                  <a:srgbClr val="FFFFFF"/>
                </a:solidFill>
                <a:latin typeface="Georgia"/>
              </a:rPr>
              <a:t>To Sum Up</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1|8.2"/>
</p:tagLst>
</file>

<file path=ppt/tags/tag2.xml><?xml version="1.0" encoding="utf-8"?>
<p:tagLst xmlns:a="http://schemas.openxmlformats.org/drawingml/2006/main" xmlns:r="http://schemas.openxmlformats.org/officeDocument/2006/relationships" xmlns:p="http://schemas.openxmlformats.org/presentationml/2006/main">
  <p:tag name="TIMING" val="|0.9|7.4"/>
</p:tagLst>
</file>

<file path=ppt/tags/tag3.xml><?xml version="1.0" encoding="utf-8"?>
<p:tagLst xmlns:a="http://schemas.openxmlformats.org/drawingml/2006/main" xmlns:r="http://schemas.openxmlformats.org/officeDocument/2006/relationships" xmlns:p="http://schemas.openxmlformats.org/presentationml/2006/main">
  <p:tag name="TIMING" val="|3.4|6.4|8"/>
</p:tagLst>
</file>

<file path=ppt/tags/tag4.xml><?xml version="1.0" encoding="utf-8"?>
<p:tagLst xmlns:a="http://schemas.openxmlformats.org/drawingml/2006/main" xmlns:r="http://schemas.openxmlformats.org/officeDocument/2006/relationships" xmlns:p="http://schemas.openxmlformats.org/presentationml/2006/main">
  <p:tag name="TIMING" val="|7.7|7.7|4.2|8.2"/>
</p:tagLst>
</file>

<file path=ppt/tags/tag5.xml><?xml version="1.0" encoding="utf-8"?>
<p:tagLst xmlns:a="http://schemas.openxmlformats.org/drawingml/2006/main" xmlns:r="http://schemas.openxmlformats.org/officeDocument/2006/relationships" xmlns:p="http://schemas.openxmlformats.org/presentationml/2006/main">
  <p:tag name="TIMING" val="|5.5|3.5|5.6"/>
</p:tagLst>
</file>

<file path=ppt/tags/tag6.xml><?xml version="1.0" encoding="utf-8"?>
<p:tagLst xmlns:a="http://schemas.openxmlformats.org/drawingml/2006/main" xmlns:r="http://schemas.openxmlformats.org/officeDocument/2006/relationships" xmlns:p="http://schemas.openxmlformats.org/presentationml/2006/main">
  <p:tag name="TIMING" val="|2.5"/>
</p:tagLst>
</file>

<file path=ppt/tags/tag7.xml><?xml version="1.0" encoding="utf-8"?>
<p:tagLst xmlns:a="http://schemas.openxmlformats.org/drawingml/2006/main" xmlns:r="http://schemas.openxmlformats.org/officeDocument/2006/relationships" xmlns:p="http://schemas.openxmlformats.org/presentationml/2006/main">
  <p:tag name="TIMING" val="|3.6|9.5|8.7|7.1"/>
</p:tagLst>
</file>

<file path=ppt/tags/tag8.xml><?xml version="1.0" encoding="utf-8"?>
<p:tagLst xmlns:a="http://schemas.openxmlformats.org/drawingml/2006/main" xmlns:r="http://schemas.openxmlformats.org/officeDocument/2006/relationships" xmlns:p="http://schemas.openxmlformats.org/presentationml/2006/main">
  <p:tag name="TIMING" val="|3.5|5.4|10.3|12.6"/>
</p:tagLst>
</file>

<file path=ppt/tags/tag9.xml><?xml version="1.0" encoding="utf-8"?>
<p:tagLst xmlns:a="http://schemas.openxmlformats.org/drawingml/2006/main" xmlns:r="http://schemas.openxmlformats.org/officeDocument/2006/relationships" xmlns:p="http://schemas.openxmlformats.org/presentationml/2006/main">
  <p:tag name="TIMING" val="|5.2|10.2|10.3"/>
</p:tagLst>
</file>

<file path=ppt/tags/tag10.xml><?xml version="1.0" encoding="utf-8"?>
<p:tagLst xmlns:a="http://schemas.openxmlformats.org/drawingml/2006/main" xmlns:r="http://schemas.openxmlformats.org/officeDocument/2006/relationships" xmlns:p="http://schemas.openxmlformats.org/presentationml/2006/main">
  <p:tag name="TIMING" val="|3.8|5.1|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14213D"/>
      </a:dk2>
      <a:lt2>
        <a:srgbClr val="FAF8F3"/>
      </a:lt2>
      <a:accent1>
        <a:srgbClr val="B8893B"/>
      </a:accent1>
      <a:accent2>
        <a:srgbClr val="8C2F39"/>
      </a:accent2>
      <a:accent3>
        <a:srgbClr val="2F5D7C"/>
      </a:accent3>
      <a:accent4>
        <a:srgbClr val="4E8542"/>
      </a:accent4>
      <a:accent5>
        <a:srgbClr val="604878"/>
      </a:accent5>
      <a:accent6>
        <a:srgbClr val="C19859"/>
      </a:accent6>
      <a:hlink>
        <a:srgbClr val="6B9F25"/>
      </a:hlink>
      <a:folHlink>
        <a:srgbClr val="B26B02"/>
      </a:folHlink>
    </a:clrScheme>
    <a:fontScheme name="Aspect">
      <a:majorFont>
        <a:latin typeface="Georgi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Calibri"/>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2374</TotalTime>
  <Words>1626</Words>
  <Application>Microsoft Office PowerPoint</Application>
  <PresentationFormat>Widescreen</PresentationFormat>
  <Paragraphs>140</Paragraphs>
  <Slides>31</Slides>
  <Notes>31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Aspect</vt:lpstr>
      <vt:lpstr>The Nicene Creed</vt:lpstr>
      <vt:lpstr>General Form</vt:lpstr>
      <vt:lpstr>God the Father </vt:lpstr>
      <vt:lpstr>God the Son, Part One</vt:lpstr>
      <vt:lpstr>God the Son, Part Two</vt:lpstr>
      <vt:lpstr>The Holy Spirit </vt:lpstr>
      <vt:lpstr>The Church </vt:lpstr>
      <vt:lpstr>For teaching purposes, the Creed can be viewed as four parts.</vt:lpstr>
      <vt:lpstr>Key terms used in this talk</vt:lpstr>
      <vt:lpstr>A note on “and the Son”</vt:lpstr>
      <vt:lpstr>The Nicene Creed We Do Not Use</vt:lpstr>
      <vt:lpstr>The Nicene Creed We Do Use</vt:lpstr>
      <vt:lpstr>Why the Creed says more about the Spirit</vt:lpstr>
      <vt:lpstr>Nicene Creed and Apostles’ Creed</vt:lpstr>
      <vt:lpstr>The “issue” has and had to do with who Jesus is</vt:lpstr>
      <vt:lpstr>One letter apart</vt:lpstr>
      <vt:lpstr>Why was one word so important?</vt:lpstr>
      <vt:lpstr>The Shorthand Term</vt:lpstr>
      <vt:lpstr>How the Creed answers Arius</vt:lpstr>
      <vt:lpstr>The Big News in AD 320</vt:lpstr>
      <vt:lpstr>Inside the Council of Nicaea</vt:lpstr>
      <vt:lpstr>The Big News in AD 325–350</vt:lpstr>
      <vt:lpstr>Now everyone on both sides has died, and their supporters continue.</vt:lpstr>
      <vt:lpstr>The Final Act of the 4th Century</vt:lpstr>
      <vt:lpstr>Now skipping ahead some 1,500 years</vt:lpstr>
      <vt:lpstr>How the Creed entered the Eucharist</vt:lpstr>
      <vt:lpstr>The Chicago-Lambeth Quadrilateral</vt:lpstr>
      <vt:lpstr>Authority in the Episcopal Church</vt:lpstr>
      <vt:lpstr>Why the name?</vt:lpstr>
      <vt:lpstr>Why it still matters</vt:lpstr>
      <vt:lpstr>To Sum Up</vt:lpstr>
    </vt:vector>
  </TitlesOfParts>
  <Company>Cross Law Firm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Nicene Creed</dc:title>
  <dc:creator>Junius Cross</dc:creator>
  <cp:lastModifiedBy>Junius Cross</cp:lastModifiedBy>
  <cp:revision>100</cp:revision>
  <dcterms:created xsi:type="dcterms:W3CDTF">2006-12-25T17:35:34Z</dcterms:created>
  <dcterms:modified xsi:type="dcterms:W3CDTF">2026-11-01T01:24:37Z</dcterms:modified>
</cp:coreProperties>
</file>